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handoutMasterIdLst>
    <p:handoutMasterId r:id="rId33"/>
  </p:handoutMasterIdLst>
  <p:sldIdLst>
    <p:sldId id="256" r:id="rId2"/>
    <p:sldId id="374" r:id="rId3"/>
    <p:sldId id="375" r:id="rId4"/>
    <p:sldId id="376" r:id="rId5"/>
    <p:sldId id="377" r:id="rId6"/>
    <p:sldId id="378" r:id="rId7"/>
    <p:sldId id="379" r:id="rId8"/>
    <p:sldId id="383" r:id="rId9"/>
    <p:sldId id="381" r:id="rId10"/>
    <p:sldId id="382" r:id="rId11"/>
    <p:sldId id="393" r:id="rId12"/>
    <p:sldId id="388" r:id="rId13"/>
    <p:sldId id="385" r:id="rId14"/>
    <p:sldId id="386" r:id="rId15"/>
    <p:sldId id="387" r:id="rId16"/>
    <p:sldId id="389" r:id="rId17"/>
    <p:sldId id="390" r:id="rId18"/>
    <p:sldId id="391" r:id="rId19"/>
    <p:sldId id="395" r:id="rId20"/>
    <p:sldId id="397" r:id="rId21"/>
    <p:sldId id="396" r:id="rId22"/>
    <p:sldId id="399" r:id="rId23"/>
    <p:sldId id="400" r:id="rId24"/>
    <p:sldId id="401" r:id="rId25"/>
    <p:sldId id="403" r:id="rId26"/>
    <p:sldId id="404" r:id="rId27"/>
    <p:sldId id="405" r:id="rId28"/>
    <p:sldId id="406" r:id="rId29"/>
    <p:sldId id="392" r:id="rId30"/>
    <p:sldId id="363" r:id="rId31"/>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indsaye" initials="L"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C3719"/>
    <a:srgbClr val="7E112B"/>
    <a:srgbClr val="FFCB27"/>
    <a:srgbClr val="F58220"/>
    <a:srgbClr val="8F8944"/>
    <a:srgbClr val="4C80B0"/>
    <a:srgbClr val="78B16D"/>
    <a:srgbClr val="B20F23"/>
    <a:srgbClr val="009900"/>
    <a:srgbClr val="D6009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8637FC-68CE-4EC1-9202-09ED15649CAB}" v="2" dt="2019-06-28T08:37:27.7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699" autoAdjust="0"/>
    <p:restoredTop sz="95126" autoAdjust="0"/>
  </p:normalViewPr>
  <p:slideViewPr>
    <p:cSldViewPr snapToGrid="0" snapToObjects="1">
      <p:cViewPr varScale="1">
        <p:scale>
          <a:sx n="74" d="100"/>
          <a:sy n="74" d="100"/>
        </p:scale>
        <p:origin x="-1344"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ZA" dirty="0"/>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0CBC6BE3-D50D-403D-8967-FD6C4940A126}" type="datetimeFigureOut">
              <a:rPr lang="en-ZA" smtClean="0"/>
              <a:pPr/>
              <a:t>2026-07-27</a:t>
            </a:fld>
            <a:endParaRPr lang="en-ZA" dirty="0"/>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ZA" dirty="0"/>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D341AFD1-AD3B-498F-B42A-140D6ABE565B}" type="slidenum">
              <a:rPr lang="en-ZA" smtClean="0"/>
              <a:pPr/>
              <a:t>‹#›</a:t>
            </a:fld>
            <a:endParaRPr lang="en-ZA" dirty="0"/>
          </a:p>
        </p:txBody>
      </p:sp>
    </p:spTree>
    <p:extLst>
      <p:ext uri="{BB962C8B-B14F-4D97-AF65-F5344CB8AC3E}">
        <p14:creationId xmlns:p14="http://schemas.microsoft.com/office/powerpoint/2010/main" val="30470458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3466CBFB-CBC5-6D45-B81E-D5087457DA0C}" type="datetimeFigureOut">
              <a:rPr lang="en-US" smtClean="0"/>
              <a:pPr/>
              <a:t>7/27/2026</a:t>
            </a:fld>
            <a:endParaRPr lang="en-US"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52396F31-D46C-174D-9DA5-0F156D17816F}" type="slidenum">
              <a:rPr lang="en-US" smtClean="0"/>
              <a:pPr/>
              <a:t>‹#›</a:t>
            </a:fld>
            <a:endParaRPr lang="en-US" dirty="0"/>
          </a:p>
        </p:txBody>
      </p:sp>
    </p:spTree>
    <p:extLst>
      <p:ext uri="{BB962C8B-B14F-4D97-AF65-F5344CB8AC3E}">
        <p14:creationId xmlns:p14="http://schemas.microsoft.com/office/powerpoint/2010/main" val="260925401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Wines of South Africa</a:t>
            </a:r>
          </a:p>
          <a:p>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1</a:t>
            </a:fld>
            <a:endParaRPr lang="en-US" dirty="0"/>
          </a:p>
        </p:txBody>
      </p:sp>
    </p:spTree>
    <p:extLst>
      <p:ext uri="{BB962C8B-B14F-4D97-AF65-F5344CB8AC3E}">
        <p14:creationId xmlns:p14="http://schemas.microsoft.com/office/powerpoint/2010/main" val="937812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2396F31-D46C-174D-9DA5-0F156D17816F}" type="slidenum">
              <a:rPr lang="en-US" smtClean="0"/>
              <a:pPr/>
              <a:t>2</a:t>
            </a:fld>
            <a:endParaRPr lang="en-US" dirty="0"/>
          </a:p>
        </p:txBody>
      </p:sp>
    </p:spTree>
    <p:extLst>
      <p:ext uri="{BB962C8B-B14F-4D97-AF65-F5344CB8AC3E}">
        <p14:creationId xmlns:p14="http://schemas.microsoft.com/office/powerpoint/2010/main" val="34238255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561B54E-C073-F1A7-0274-7A5F63D5F5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4D8A31AD-4647-A889-345E-7A38AC94FE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1201AA06-0044-EC81-3452-60F2AD46045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4BBCB005-0EE3-2B05-9E31-106F6DF67B99}"/>
              </a:ext>
            </a:extLst>
          </p:cNvPr>
          <p:cNvSpPr>
            <a:spLocks noGrp="1"/>
          </p:cNvSpPr>
          <p:nvPr>
            <p:ph type="sldNum" sz="quarter" idx="5"/>
          </p:nvPr>
        </p:nvSpPr>
        <p:spPr/>
        <p:txBody>
          <a:bodyPr/>
          <a:lstStyle/>
          <a:p>
            <a:fld id="{52396F31-D46C-174D-9DA5-0F156D17816F}" type="slidenum">
              <a:rPr lang="en-US" smtClean="0"/>
              <a:pPr/>
              <a:t>3</a:t>
            </a:fld>
            <a:endParaRPr lang="en-US" dirty="0"/>
          </a:p>
        </p:txBody>
      </p:sp>
    </p:spTree>
    <p:extLst>
      <p:ext uri="{BB962C8B-B14F-4D97-AF65-F5344CB8AC3E}">
        <p14:creationId xmlns:p14="http://schemas.microsoft.com/office/powerpoint/2010/main" val="2003418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FDFAC38-B9DC-8FAE-25D3-B8CB9E9337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E53BEA96-606D-E6B0-81D3-7865ED8168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C450E185-BC8A-BD63-D879-E9332239E5E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946CB0B3-CCD5-B119-DB60-4E75C199F6B1}"/>
              </a:ext>
            </a:extLst>
          </p:cNvPr>
          <p:cNvSpPr>
            <a:spLocks noGrp="1"/>
          </p:cNvSpPr>
          <p:nvPr>
            <p:ph type="sldNum" sz="quarter" idx="5"/>
          </p:nvPr>
        </p:nvSpPr>
        <p:spPr/>
        <p:txBody>
          <a:bodyPr/>
          <a:lstStyle/>
          <a:p>
            <a:fld id="{52396F31-D46C-174D-9DA5-0F156D17816F}" type="slidenum">
              <a:rPr lang="en-US" smtClean="0"/>
              <a:pPr/>
              <a:t>4</a:t>
            </a:fld>
            <a:endParaRPr lang="en-US" dirty="0"/>
          </a:p>
        </p:txBody>
      </p:sp>
    </p:spTree>
    <p:extLst>
      <p:ext uri="{BB962C8B-B14F-4D97-AF65-F5344CB8AC3E}">
        <p14:creationId xmlns:p14="http://schemas.microsoft.com/office/powerpoint/2010/main" val="28630098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E710AB9-C910-5F5B-B483-4E12A191AF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E5118E1B-1CE0-4AEB-17AB-D897348EFC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FB89E70F-C012-8A6E-D334-43C237357A2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8A73AE85-CB88-0562-3A72-6BE0E422A848}"/>
              </a:ext>
            </a:extLst>
          </p:cNvPr>
          <p:cNvSpPr>
            <a:spLocks noGrp="1"/>
          </p:cNvSpPr>
          <p:nvPr>
            <p:ph type="sldNum" sz="quarter" idx="5"/>
          </p:nvPr>
        </p:nvSpPr>
        <p:spPr/>
        <p:txBody>
          <a:bodyPr/>
          <a:lstStyle/>
          <a:p>
            <a:fld id="{52396F31-D46C-174D-9DA5-0F156D17816F}" type="slidenum">
              <a:rPr lang="en-US" smtClean="0"/>
              <a:pPr/>
              <a:t>5</a:t>
            </a:fld>
            <a:endParaRPr lang="en-US" dirty="0"/>
          </a:p>
        </p:txBody>
      </p:sp>
    </p:spTree>
    <p:extLst>
      <p:ext uri="{BB962C8B-B14F-4D97-AF65-F5344CB8AC3E}">
        <p14:creationId xmlns:p14="http://schemas.microsoft.com/office/powerpoint/2010/main" val="1658377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174C2EF-72AC-A5C8-486A-F7C3FDED25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FED1491B-C32C-835A-A265-00EDFC53D5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68EE72EB-97E0-334C-827C-4DFAEB598C8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9F3CC0F3-4C99-54C6-61F8-2AB1ADCB778D}"/>
              </a:ext>
            </a:extLst>
          </p:cNvPr>
          <p:cNvSpPr>
            <a:spLocks noGrp="1"/>
          </p:cNvSpPr>
          <p:nvPr>
            <p:ph type="sldNum" sz="quarter" idx="5"/>
          </p:nvPr>
        </p:nvSpPr>
        <p:spPr/>
        <p:txBody>
          <a:bodyPr/>
          <a:lstStyle/>
          <a:p>
            <a:fld id="{52396F31-D46C-174D-9DA5-0F156D17816F}" type="slidenum">
              <a:rPr lang="en-US" smtClean="0"/>
              <a:pPr/>
              <a:t>6</a:t>
            </a:fld>
            <a:endParaRPr lang="en-US" dirty="0"/>
          </a:p>
        </p:txBody>
      </p:sp>
    </p:spTree>
    <p:extLst>
      <p:ext uri="{BB962C8B-B14F-4D97-AF65-F5344CB8AC3E}">
        <p14:creationId xmlns:p14="http://schemas.microsoft.com/office/powerpoint/2010/main" val="9504680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EC3C729-E5FF-9140-A56C-D774082699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80806258-C0DD-EACA-6D72-83FE368476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BF3B7A4D-0FE5-220D-155A-DAFC37F4162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AC0D781F-2B3A-E98D-9BFC-16CA1EE59B38}"/>
              </a:ext>
            </a:extLst>
          </p:cNvPr>
          <p:cNvSpPr>
            <a:spLocks noGrp="1"/>
          </p:cNvSpPr>
          <p:nvPr>
            <p:ph type="sldNum" sz="quarter" idx="5"/>
          </p:nvPr>
        </p:nvSpPr>
        <p:spPr/>
        <p:txBody>
          <a:bodyPr/>
          <a:lstStyle/>
          <a:p>
            <a:fld id="{52396F31-D46C-174D-9DA5-0F156D17816F}" type="slidenum">
              <a:rPr lang="en-US" smtClean="0"/>
              <a:pPr/>
              <a:t>7</a:t>
            </a:fld>
            <a:endParaRPr lang="en-US" dirty="0"/>
          </a:p>
        </p:txBody>
      </p:sp>
    </p:spTree>
    <p:extLst>
      <p:ext uri="{BB962C8B-B14F-4D97-AF65-F5344CB8AC3E}">
        <p14:creationId xmlns:p14="http://schemas.microsoft.com/office/powerpoint/2010/main" val="13917105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0DB28F4-F2AB-B9CF-EFF7-6F7365C4D3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81B4AB74-0099-9824-D659-292F6EC7DA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B40123B7-890B-795D-D8D1-3ED6632E5DC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88909403-6B65-4C6C-151B-3282910BBAE4}"/>
              </a:ext>
            </a:extLst>
          </p:cNvPr>
          <p:cNvSpPr>
            <a:spLocks noGrp="1"/>
          </p:cNvSpPr>
          <p:nvPr>
            <p:ph type="sldNum" sz="quarter" idx="5"/>
          </p:nvPr>
        </p:nvSpPr>
        <p:spPr/>
        <p:txBody>
          <a:bodyPr/>
          <a:lstStyle/>
          <a:p>
            <a:fld id="{52396F31-D46C-174D-9DA5-0F156D17816F}" type="slidenum">
              <a:rPr lang="en-US" smtClean="0"/>
              <a:pPr/>
              <a:t>8</a:t>
            </a:fld>
            <a:endParaRPr lang="en-US" dirty="0"/>
          </a:p>
        </p:txBody>
      </p:sp>
    </p:spTree>
    <p:extLst>
      <p:ext uri="{BB962C8B-B14F-4D97-AF65-F5344CB8AC3E}">
        <p14:creationId xmlns:p14="http://schemas.microsoft.com/office/powerpoint/2010/main" val="41692837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0EFCA2B-FFBC-6181-3AB8-E6480E9DFD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59B7B0D7-79F6-969B-70E9-0F55FD5960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320CB05C-48DD-AAB8-4A1D-155D6A2FD33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AB3E6685-CF32-7DD3-FD2A-E406EE273F56}"/>
              </a:ext>
            </a:extLst>
          </p:cNvPr>
          <p:cNvSpPr>
            <a:spLocks noGrp="1"/>
          </p:cNvSpPr>
          <p:nvPr>
            <p:ph type="sldNum" sz="quarter" idx="5"/>
          </p:nvPr>
        </p:nvSpPr>
        <p:spPr/>
        <p:txBody>
          <a:bodyPr/>
          <a:lstStyle/>
          <a:p>
            <a:fld id="{52396F31-D46C-174D-9DA5-0F156D17816F}" type="slidenum">
              <a:rPr lang="en-US" smtClean="0"/>
              <a:pPr/>
              <a:t>9</a:t>
            </a:fld>
            <a:endParaRPr lang="en-US" dirty="0"/>
          </a:p>
        </p:txBody>
      </p:sp>
    </p:spTree>
    <p:extLst>
      <p:ext uri="{BB962C8B-B14F-4D97-AF65-F5344CB8AC3E}">
        <p14:creationId xmlns:p14="http://schemas.microsoft.com/office/powerpoint/2010/main" val="14583714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1ACB309-22D9-22FA-4243-C69C597F70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371C7684-10FD-7103-AE82-73CC1A2061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A866EE93-B5A1-87D2-3F1C-4C12998627E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CCF062CD-143F-1A2B-A7F7-609B56602FA6}"/>
              </a:ext>
            </a:extLst>
          </p:cNvPr>
          <p:cNvSpPr>
            <a:spLocks noGrp="1"/>
          </p:cNvSpPr>
          <p:nvPr>
            <p:ph type="sldNum" sz="quarter" idx="5"/>
          </p:nvPr>
        </p:nvSpPr>
        <p:spPr/>
        <p:txBody>
          <a:bodyPr/>
          <a:lstStyle/>
          <a:p>
            <a:fld id="{52396F31-D46C-174D-9DA5-0F156D17816F}" type="slidenum">
              <a:rPr lang="en-US" smtClean="0"/>
              <a:pPr/>
              <a:t>10</a:t>
            </a:fld>
            <a:endParaRPr lang="en-US" dirty="0"/>
          </a:p>
        </p:txBody>
      </p:sp>
    </p:spTree>
    <p:extLst>
      <p:ext uri="{BB962C8B-B14F-4D97-AF65-F5344CB8AC3E}">
        <p14:creationId xmlns:p14="http://schemas.microsoft.com/office/powerpoint/2010/main" val="42699959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CF0A442-BACB-936F-B471-A5AD396486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5FF45AE4-3D57-1F0B-F706-D13FD3060B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ADE8715D-25B4-0748-01A6-7222E7951BF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C8391557-F29B-BC79-E818-219323B714B1}"/>
              </a:ext>
            </a:extLst>
          </p:cNvPr>
          <p:cNvSpPr>
            <a:spLocks noGrp="1"/>
          </p:cNvSpPr>
          <p:nvPr>
            <p:ph type="sldNum" sz="quarter" idx="5"/>
          </p:nvPr>
        </p:nvSpPr>
        <p:spPr/>
        <p:txBody>
          <a:bodyPr/>
          <a:lstStyle/>
          <a:p>
            <a:fld id="{52396F31-D46C-174D-9DA5-0F156D17816F}" type="slidenum">
              <a:rPr lang="en-US" smtClean="0"/>
              <a:pPr/>
              <a:t>11</a:t>
            </a:fld>
            <a:endParaRPr lang="en-US" dirty="0"/>
          </a:p>
        </p:txBody>
      </p:sp>
    </p:spTree>
    <p:extLst>
      <p:ext uri="{BB962C8B-B14F-4D97-AF65-F5344CB8AC3E}">
        <p14:creationId xmlns:p14="http://schemas.microsoft.com/office/powerpoint/2010/main" val="41818273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7E33F9E-3DD8-C716-9519-98FF6FB4CA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1E01ACB0-28D3-EE4E-F57F-AF8DCC2915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55AD5AFD-F620-637F-FCFA-CB4CE08A3D08}"/>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xmlns="" id="{36D6E67D-24B1-0D31-76AD-EE80A6947D50}"/>
              </a:ext>
            </a:extLst>
          </p:cNvPr>
          <p:cNvSpPr>
            <a:spLocks noGrp="1"/>
          </p:cNvSpPr>
          <p:nvPr>
            <p:ph type="sldNum" sz="quarter" idx="5"/>
          </p:nvPr>
        </p:nvSpPr>
        <p:spPr/>
        <p:txBody>
          <a:bodyPr/>
          <a:lstStyle/>
          <a:p>
            <a:fld id="{52396F31-D46C-174D-9DA5-0F156D17816F}" type="slidenum">
              <a:rPr lang="en-US" smtClean="0"/>
              <a:pPr/>
              <a:t>12</a:t>
            </a:fld>
            <a:endParaRPr lang="en-US" dirty="0"/>
          </a:p>
        </p:txBody>
      </p:sp>
    </p:spTree>
    <p:extLst>
      <p:ext uri="{BB962C8B-B14F-4D97-AF65-F5344CB8AC3E}">
        <p14:creationId xmlns:p14="http://schemas.microsoft.com/office/powerpoint/2010/main" val="24323144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04E76FC-B092-9DC5-6585-5E907ED780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BB09CD04-C30B-95D9-9F21-FBF75B703D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074B5086-D784-9470-28FF-C7FC864F7A0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0661B128-56F7-A8BC-E9F4-4B8DF0C12E05}"/>
              </a:ext>
            </a:extLst>
          </p:cNvPr>
          <p:cNvSpPr>
            <a:spLocks noGrp="1"/>
          </p:cNvSpPr>
          <p:nvPr>
            <p:ph type="sldNum" sz="quarter" idx="5"/>
          </p:nvPr>
        </p:nvSpPr>
        <p:spPr/>
        <p:txBody>
          <a:bodyPr/>
          <a:lstStyle/>
          <a:p>
            <a:fld id="{52396F31-D46C-174D-9DA5-0F156D17816F}" type="slidenum">
              <a:rPr lang="en-US" smtClean="0"/>
              <a:pPr/>
              <a:t>13</a:t>
            </a:fld>
            <a:endParaRPr lang="en-US" dirty="0"/>
          </a:p>
        </p:txBody>
      </p:sp>
    </p:spTree>
    <p:extLst>
      <p:ext uri="{BB962C8B-B14F-4D97-AF65-F5344CB8AC3E}">
        <p14:creationId xmlns:p14="http://schemas.microsoft.com/office/powerpoint/2010/main" val="33207616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D499C67-C03E-627F-70CC-C7126C0970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6480A6DB-F1D4-B180-AB56-841A1D52F3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3969C1D5-4889-F775-596A-25314AC27E0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3590FD3C-53B5-6BC9-6B2C-B16BFD0E868E}"/>
              </a:ext>
            </a:extLst>
          </p:cNvPr>
          <p:cNvSpPr>
            <a:spLocks noGrp="1"/>
          </p:cNvSpPr>
          <p:nvPr>
            <p:ph type="sldNum" sz="quarter" idx="5"/>
          </p:nvPr>
        </p:nvSpPr>
        <p:spPr/>
        <p:txBody>
          <a:bodyPr/>
          <a:lstStyle/>
          <a:p>
            <a:fld id="{52396F31-D46C-174D-9DA5-0F156D17816F}" type="slidenum">
              <a:rPr lang="en-US" smtClean="0"/>
              <a:pPr/>
              <a:t>14</a:t>
            </a:fld>
            <a:endParaRPr lang="en-US" dirty="0"/>
          </a:p>
        </p:txBody>
      </p:sp>
    </p:spTree>
    <p:extLst>
      <p:ext uri="{BB962C8B-B14F-4D97-AF65-F5344CB8AC3E}">
        <p14:creationId xmlns:p14="http://schemas.microsoft.com/office/powerpoint/2010/main" val="3876233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867B6AF-BC55-666F-1F2C-3EE3F5FE9E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B2720499-9B0F-4316-FBB4-0A5AEE5075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9B6BABEA-CF60-F2C5-CB74-496D5E74455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36878A10-B093-6BF8-782C-735AA442BC80}"/>
              </a:ext>
            </a:extLst>
          </p:cNvPr>
          <p:cNvSpPr>
            <a:spLocks noGrp="1"/>
          </p:cNvSpPr>
          <p:nvPr>
            <p:ph type="sldNum" sz="quarter" idx="5"/>
          </p:nvPr>
        </p:nvSpPr>
        <p:spPr/>
        <p:txBody>
          <a:bodyPr/>
          <a:lstStyle/>
          <a:p>
            <a:fld id="{52396F31-D46C-174D-9DA5-0F156D17816F}" type="slidenum">
              <a:rPr lang="en-US" smtClean="0"/>
              <a:pPr/>
              <a:t>15</a:t>
            </a:fld>
            <a:endParaRPr lang="en-US" dirty="0"/>
          </a:p>
        </p:txBody>
      </p:sp>
    </p:spTree>
    <p:extLst>
      <p:ext uri="{BB962C8B-B14F-4D97-AF65-F5344CB8AC3E}">
        <p14:creationId xmlns:p14="http://schemas.microsoft.com/office/powerpoint/2010/main" val="3153003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B5354E9-FC94-5276-1C08-A0CADF845F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7D6B5889-1ACF-333C-113F-B04E863933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EE3C9A80-445C-CF04-C0DD-D86C4E62E07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A3A3EC34-031E-1FDE-58B4-68D7EC03CD18}"/>
              </a:ext>
            </a:extLst>
          </p:cNvPr>
          <p:cNvSpPr>
            <a:spLocks noGrp="1"/>
          </p:cNvSpPr>
          <p:nvPr>
            <p:ph type="sldNum" sz="quarter" idx="5"/>
          </p:nvPr>
        </p:nvSpPr>
        <p:spPr/>
        <p:txBody>
          <a:bodyPr/>
          <a:lstStyle/>
          <a:p>
            <a:fld id="{52396F31-D46C-174D-9DA5-0F156D17816F}" type="slidenum">
              <a:rPr lang="en-US" smtClean="0"/>
              <a:pPr/>
              <a:t>16</a:t>
            </a:fld>
            <a:endParaRPr lang="en-US" dirty="0"/>
          </a:p>
        </p:txBody>
      </p:sp>
    </p:spTree>
    <p:extLst>
      <p:ext uri="{BB962C8B-B14F-4D97-AF65-F5344CB8AC3E}">
        <p14:creationId xmlns:p14="http://schemas.microsoft.com/office/powerpoint/2010/main" val="24372204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1E9144E-7466-73C0-2D5E-0F8F839C95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A710C453-74EB-EFEF-4C39-8CFC33A3B8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E7F75765-CC80-2A09-A76B-C1DC45BD6DD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6C6937ED-C728-ABF3-E06D-A1DBCB7AB23F}"/>
              </a:ext>
            </a:extLst>
          </p:cNvPr>
          <p:cNvSpPr>
            <a:spLocks noGrp="1"/>
          </p:cNvSpPr>
          <p:nvPr>
            <p:ph type="sldNum" sz="quarter" idx="5"/>
          </p:nvPr>
        </p:nvSpPr>
        <p:spPr/>
        <p:txBody>
          <a:bodyPr/>
          <a:lstStyle/>
          <a:p>
            <a:fld id="{52396F31-D46C-174D-9DA5-0F156D17816F}" type="slidenum">
              <a:rPr lang="en-US" smtClean="0"/>
              <a:pPr/>
              <a:t>17</a:t>
            </a:fld>
            <a:endParaRPr lang="en-US" dirty="0"/>
          </a:p>
        </p:txBody>
      </p:sp>
    </p:spTree>
    <p:extLst>
      <p:ext uri="{BB962C8B-B14F-4D97-AF65-F5344CB8AC3E}">
        <p14:creationId xmlns:p14="http://schemas.microsoft.com/office/powerpoint/2010/main" val="32409071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FB91C58-B712-C615-A080-902293E79D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436FED2F-22D6-6745-2D2F-7A995E160E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00622109-CBB4-E063-4473-8B039C68CD2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416B2681-A51D-DBE3-8742-937422D9BFFF}"/>
              </a:ext>
            </a:extLst>
          </p:cNvPr>
          <p:cNvSpPr>
            <a:spLocks noGrp="1"/>
          </p:cNvSpPr>
          <p:nvPr>
            <p:ph type="sldNum" sz="quarter" idx="5"/>
          </p:nvPr>
        </p:nvSpPr>
        <p:spPr/>
        <p:txBody>
          <a:bodyPr/>
          <a:lstStyle/>
          <a:p>
            <a:fld id="{52396F31-D46C-174D-9DA5-0F156D17816F}" type="slidenum">
              <a:rPr lang="en-US" smtClean="0"/>
              <a:pPr/>
              <a:t>18</a:t>
            </a:fld>
            <a:endParaRPr lang="en-US" dirty="0"/>
          </a:p>
        </p:txBody>
      </p:sp>
    </p:spTree>
    <p:extLst>
      <p:ext uri="{BB962C8B-B14F-4D97-AF65-F5344CB8AC3E}">
        <p14:creationId xmlns:p14="http://schemas.microsoft.com/office/powerpoint/2010/main" val="8412169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D25C9D7-8BA3-D289-C98D-4EC2130F15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23A9550A-DB62-98EE-51D0-8F00667A2E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71965FD5-8260-AC70-CDB6-34DFAB97889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3E348FE3-BCE8-4616-C125-00701A8BCB81}"/>
              </a:ext>
            </a:extLst>
          </p:cNvPr>
          <p:cNvSpPr>
            <a:spLocks noGrp="1"/>
          </p:cNvSpPr>
          <p:nvPr>
            <p:ph type="sldNum" sz="quarter" idx="5"/>
          </p:nvPr>
        </p:nvSpPr>
        <p:spPr/>
        <p:txBody>
          <a:bodyPr/>
          <a:lstStyle/>
          <a:p>
            <a:fld id="{52396F31-D46C-174D-9DA5-0F156D17816F}" type="slidenum">
              <a:rPr lang="en-US" smtClean="0"/>
              <a:pPr/>
              <a:t>19</a:t>
            </a:fld>
            <a:endParaRPr lang="en-US" dirty="0"/>
          </a:p>
        </p:txBody>
      </p:sp>
    </p:spTree>
    <p:extLst>
      <p:ext uri="{BB962C8B-B14F-4D97-AF65-F5344CB8AC3E}">
        <p14:creationId xmlns:p14="http://schemas.microsoft.com/office/powerpoint/2010/main" val="38719424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EBB8829-607E-F0D6-BA01-0ABAD75BE4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4C158B2F-F7FA-A379-99C6-88FC070B86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1C5513C0-AB85-0D2A-4EDF-FD987414A97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86B1D3C0-6211-D0DF-FD21-A3BF391852A6}"/>
              </a:ext>
            </a:extLst>
          </p:cNvPr>
          <p:cNvSpPr>
            <a:spLocks noGrp="1"/>
          </p:cNvSpPr>
          <p:nvPr>
            <p:ph type="sldNum" sz="quarter" idx="5"/>
          </p:nvPr>
        </p:nvSpPr>
        <p:spPr/>
        <p:txBody>
          <a:bodyPr/>
          <a:lstStyle/>
          <a:p>
            <a:fld id="{52396F31-D46C-174D-9DA5-0F156D17816F}" type="slidenum">
              <a:rPr lang="en-US" smtClean="0"/>
              <a:pPr/>
              <a:t>20</a:t>
            </a:fld>
            <a:endParaRPr lang="en-US" dirty="0"/>
          </a:p>
        </p:txBody>
      </p:sp>
    </p:spTree>
    <p:extLst>
      <p:ext uri="{BB962C8B-B14F-4D97-AF65-F5344CB8AC3E}">
        <p14:creationId xmlns:p14="http://schemas.microsoft.com/office/powerpoint/2010/main" val="20090930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9C90B5F-F168-4C48-B48E-0458BC67A8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52E0E44D-C496-4A5C-36DA-691C7CE934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AAB4DBCF-20D7-1D2A-9E7B-EFD939D0AE5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3CCB3201-B0D0-984B-34E7-98117AF56C00}"/>
              </a:ext>
            </a:extLst>
          </p:cNvPr>
          <p:cNvSpPr>
            <a:spLocks noGrp="1"/>
          </p:cNvSpPr>
          <p:nvPr>
            <p:ph type="sldNum" sz="quarter" idx="5"/>
          </p:nvPr>
        </p:nvSpPr>
        <p:spPr/>
        <p:txBody>
          <a:bodyPr/>
          <a:lstStyle/>
          <a:p>
            <a:fld id="{52396F31-D46C-174D-9DA5-0F156D17816F}" type="slidenum">
              <a:rPr lang="en-US" smtClean="0"/>
              <a:pPr/>
              <a:t>21</a:t>
            </a:fld>
            <a:endParaRPr lang="en-US" dirty="0"/>
          </a:p>
        </p:txBody>
      </p:sp>
    </p:spTree>
    <p:extLst>
      <p:ext uri="{BB962C8B-B14F-4D97-AF65-F5344CB8AC3E}">
        <p14:creationId xmlns:p14="http://schemas.microsoft.com/office/powerpoint/2010/main" val="22692765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7D2672B-F547-B169-5A38-E07D8A46A6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F106EF00-3D78-EED9-6659-C15BA4B890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F9B90A6B-C452-8A9B-4826-3DCBDC71E2B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2B195C4F-939B-A900-BF4D-3676299A8804}"/>
              </a:ext>
            </a:extLst>
          </p:cNvPr>
          <p:cNvSpPr>
            <a:spLocks noGrp="1"/>
          </p:cNvSpPr>
          <p:nvPr>
            <p:ph type="sldNum" sz="quarter" idx="5"/>
          </p:nvPr>
        </p:nvSpPr>
        <p:spPr/>
        <p:txBody>
          <a:bodyPr/>
          <a:lstStyle/>
          <a:p>
            <a:fld id="{52396F31-D46C-174D-9DA5-0F156D17816F}" type="slidenum">
              <a:rPr lang="en-US" smtClean="0"/>
              <a:pPr/>
              <a:t>22</a:t>
            </a:fld>
            <a:endParaRPr lang="en-US" dirty="0"/>
          </a:p>
        </p:txBody>
      </p:sp>
    </p:spTree>
    <p:extLst>
      <p:ext uri="{BB962C8B-B14F-4D97-AF65-F5344CB8AC3E}">
        <p14:creationId xmlns:p14="http://schemas.microsoft.com/office/powerpoint/2010/main" val="29396904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2F5E016-8487-E3D9-ED39-E4EDD2AB98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F9350404-DDD0-24A3-3B79-ABC5C849C0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B2A84989-699B-EA95-954A-F03C6CD0739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AA6966B5-3E4A-63C0-B8DC-F5343A237C8F}"/>
              </a:ext>
            </a:extLst>
          </p:cNvPr>
          <p:cNvSpPr>
            <a:spLocks noGrp="1"/>
          </p:cNvSpPr>
          <p:nvPr>
            <p:ph type="sldNum" sz="quarter" idx="5"/>
          </p:nvPr>
        </p:nvSpPr>
        <p:spPr/>
        <p:txBody>
          <a:bodyPr/>
          <a:lstStyle/>
          <a:p>
            <a:fld id="{52396F31-D46C-174D-9DA5-0F156D17816F}" type="slidenum">
              <a:rPr lang="en-US" smtClean="0"/>
              <a:pPr/>
              <a:t>23</a:t>
            </a:fld>
            <a:endParaRPr lang="en-US" dirty="0"/>
          </a:p>
        </p:txBody>
      </p:sp>
    </p:spTree>
    <p:extLst>
      <p:ext uri="{BB962C8B-B14F-4D97-AF65-F5344CB8AC3E}">
        <p14:creationId xmlns:p14="http://schemas.microsoft.com/office/powerpoint/2010/main" val="13036118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E666C76-D2F3-52B5-20B9-B6F9A27D9D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A565517B-32E0-0B06-29FD-E6CCF83AB9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3E0AA463-5EE3-6B56-9BC2-7A81A6BD813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9898880D-A3BB-C791-C6EA-2513860F7F18}"/>
              </a:ext>
            </a:extLst>
          </p:cNvPr>
          <p:cNvSpPr>
            <a:spLocks noGrp="1"/>
          </p:cNvSpPr>
          <p:nvPr>
            <p:ph type="sldNum" sz="quarter" idx="5"/>
          </p:nvPr>
        </p:nvSpPr>
        <p:spPr/>
        <p:txBody>
          <a:bodyPr/>
          <a:lstStyle/>
          <a:p>
            <a:fld id="{52396F31-D46C-174D-9DA5-0F156D17816F}" type="slidenum">
              <a:rPr lang="en-US" smtClean="0"/>
              <a:pPr/>
              <a:t>24</a:t>
            </a:fld>
            <a:endParaRPr lang="en-US" dirty="0"/>
          </a:p>
        </p:txBody>
      </p:sp>
    </p:spTree>
    <p:extLst>
      <p:ext uri="{BB962C8B-B14F-4D97-AF65-F5344CB8AC3E}">
        <p14:creationId xmlns:p14="http://schemas.microsoft.com/office/powerpoint/2010/main" val="40713533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0A8D91C-B1AB-92DD-624C-8DD9C02D5C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7E3F6F8C-D005-BA1E-8661-7F4ED9E4D5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3BF17DE7-BD20-B3D0-3126-0638200BEAF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5A8EE26B-6D4B-472B-4C02-DA857E651BE4}"/>
              </a:ext>
            </a:extLst>
          </p:cNvPr>
          <p:cNvSpPr>
            <a:spLocks noGrp="1"/>
          </p:cNvSpPr>
          <p:nvPr>
            <p:ph type="sldNum" sz="quarter" idx="5"/>
          </p:nvPr>
        </p:nvSpPr>
        <p:spPr/>
        <p:txBody>
          <a:bodyPr/>
          <a:lstStyle/>
          <a:p>
            <a:fld id="{52396F31-D46C-174D-9DA5-0F156D17816F}" type="slidenum">
              <a:rPr lang="en-US" smtClean="0"/>
              <a:pPr/>
              <a:t>25</a:t>
            </a:fld>
            <a:endParaRPr lang="en-US" dirty="0"/>
          </a:p>
        </p:txBody>
      </p:sp>
    </p:spTree>
    <p:extLst>
      <p:ext uri="{BB962C8B-B14F-4D97-AF65-F5344CB8AC3E}">
        <p14:creationId xmlns:p14="http://schemas.microsoft.com/office/powerpoint/2010/main" val="36573204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D0AAC15-3834-169C-26EF-4E7E098416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5F330C9B-C01F-57E4-88C0-E4E2252F47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93B5B774-4F3F-19E5-DEF7-B667056CBD5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6D88ADB4-F2E1-E922-C368-79A92EBE1567}"/>
              </a:ext>
            </a:extLst>
          </p:cNvPr>
          <p:cNvSpPr>
            <a:spLocks noGrp="1"/>
          </p:cNvSpPr>
          <p:nvPr>
            <p:ph type="sldNum" sz="quarter" idx="5"/>
          </p:nvPr>
        </p:nvSpPr>
        <p:spPr/>
        <p:txBody>
          <a:bodyPr/>
          <a:lstStyle/>
          <a:p>
            <a:fld id="{52396F31-D46C-174D-9DA5-0F156D17816F}" type="slidenum">
              <a:rPr lang="en-US" smtClean="0"/>
              <a:pPr/>
              <a:t>26</a:t>
            </a:fld>
            <a:endParaRPr lang="en-US" dirty="0"/>
          </a:p>
        </p:txBody>
      </p:sp>
    </p:spTree>
    <p:extLst>
      <p:ext uri="{BB962C8B-B14F-4D97-AF65-F5344CB8AC3E}">
        <p14:creationId xmlns:p14="http://schemas.microsoft.com/office/powerpoint/2010/main" val="14251542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23FBD6F-9C43-41D5-C8C3-0B85DD0011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E24001C3-4006-6083-6848-9C2AA3421F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3E8A1116-019B-262E-C753-8FCF353F1E1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614BF94D-8261-F627-400E-435262032D68}"/>
              </a:ext>
            </a:extLst>
          </p:cNvPr>
          <p:cNvSpPr>
            <a:spLocks noGrp="1"/>
          </p:cNvSpPr>
          <p:nvPr>
            <p:ph type="sldNum" sz="quarter" idx="5"/>
          </p:nvPr>
        </p:nvSpPr>
        <p:spPr/>
        <p:txBody>
          <a:bodyPr/>
          <a:lstStyle/>
          <a:p>
            <a:fld id="{52396F31-D46C-174D-9DA5-0F156D17816F}" type="slidenum">
              <a:rPr lang="en-US" smtClean="0"/>
              <a:pPr/>
              <a:t>27</a:t>
            </a:fld>
            <a:endParaRPr lang="en-US" dirty="0"/>
          </a:p>
        </p:txBody>
      </p:sp>
    </p:spTree>
    <p:extLst>
      <p:ext uri="{BB962C8B-B14F-4D97-AF65-F5344CB8AC3E}">
        <p14:creationId xmlns:p14="http://schemas.microsoft.com/office/powerpoint/2010/main" val="887453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389B8E7-2DCB-B01D-08EE-44E3B5D523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3C0C8BD4-1D1F-8F62-E55F-A8AEF042FB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D50FAF11-4583-1BFF-0C25-E1E51059FC3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4EDBE952-ABEB-5E26-48D4-F03900281867}"/>
              </a:ext>
            </a:extLst>
          </p:cNvPr>
          <p:cNvSpPr>
            <a:spLocks noGrp="1"/>
          </p:cNvSpPr>
          <p:nvPr>
            <p:ph type="sldNum" sz="quarter" idx="5"/>
          </p:nvPr>
        </p:nvSpPr>
        <p:spPr/>
        <p:txBody>
          <a:bodyPr/>
          <a:lstStyle/>
          <a:p>
            <a:fld id="{52396F31-D46C-174D-9DA5-0F156D17816F}" type="slidenum">
              <a:rPr lang="en-US" smtClean="0"/>
              <a:pPr/>
              <a:t>28</a:t>
            </a:fld>
            <a:endParaRPr lang="en-US" dirty="0"/>
          </a:p>
        </p:txBody>
      </p:sp>
    </p:spTree>
    <p:extLst>
      <p:ext uri="{BB962C8B-B14F-4D97-AF65-F5344CB8AC3E}">
        <p14:creationId xmlns:p14="http://schemas.microsoft.com/office/powerpoint/2010/main" val="17067430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0EAFA7B-D299-03EF-210B-671217C214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CDD737D1-86E6-932A-9E0D-D4533C4103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4B214867-2037-9564-D8EB-283E00F1078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C98AB74B-EBC0-575B-782F-139137DEF681}"/>
              </a:ext>
            </a:extLst>
          </p:cNvPr>
          <p:cNvSpPr>
            <a:spLocks noGrp="1"/>
          </p:cNvSpPr>
          <p:nvPr>
            <p:ph type="sldNum" sz="quarter" idx="5"/>
          </p:nvPr>
        </p:nvSpPr>
        <p:spPr/>
        <p:txBody>
          <a:bodyPr/>
          <a:lstStyle/>
          <a:p>
            <a:fld id="{52396F31-D46C-174D-9DA5-0F156D17816F}" type="slidenum">
              <a:rPr lang="en-US" smtClean="0"/>
              <a:pPr/>
              <a:t>29</a:t>
            </a:fld>
            <a:endParaRPr lang="en-US" dirty="0"/>
          </a:p>
        </p:txBody>
      </p:sp>
    </p:spTree>
    <p:extLst>
      <p:ext uri="{BB962C8B-B14F-4D97-AF65-F5344CB8AC3E}">
        <p14:creationId xmlns:p14="http://schemas.microsoft.com/office/powerpoint/2010/main" val="24172817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end</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30</a:t>
            </a:fld>
            <a:endParaRPr lang="en-US" dirty="0"/>
          </a:p>
        </p:txBody>
      </p:sp>
    </p:spTree>
    <p:extLst>
      <p:ext uri="{BB962C8B-B14F-4D97-AF65-F5344CB8AC3E}">
        <p14:creationId xmlns:p14="http://schemas.microsoft.com/office/powerpoint/2010/main" val="9823223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Big Writin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00113" y="5897180"/>
            <a:ext cx="5308664"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xmlns=""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xmlns="" id="{6C80C094-D232-14D8-32DD-4083D83FAC60}"/>
              </a:ext>
            </a:extLst>
          </p:cNvPr>
          <p:cNvSpPr/>
          <p:nvPr userDrawn="1"/>
        </p:nvSpPr>
        <p:spPr>
          <a:xfrm>
            <a:off x="0" y="0"/>
            <a:ext cx="9144000" cy="83912"/>
          </a:xfrm>
          <a:prstGeom prst="rect">
            <a:avLst/>
          </a:prstGeom>
          <a:solidFill>
            <a:srgbClr val="FFCB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9" name="Picture 18">
            <a:extLst>
              <a:ext uri="{FF2B5EF4-FFF2-40B4-BE49-F238E27FC236}">
                <a16:creationId xmlns:a16="http://schemas.microsoft.com/office/drawing/2014/main" xmlns="" id="{A0C74F3A-B0B5-064C-32F0-99601517D7AC}"/>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cxnSp>
        <p:nvCxnSpPr>
          <p:cNvPr id="8" name="Straight Connector 7">
            <a:extLst>
              <a:ext uri="{FF2B5EF4-FFF2-40B4-BE49-F238E27FC236}">
                <a16:creationId xmlns:a16="http://schemas.microsoft.com/office/drawing/2014/main" xmlns="" id="{316E809E-34AC-EE10-790D-426D0E445B55}"/>
              </a:ext>
            </a:extLst>
          </p:cNvPr>
          <p:cNvCxnSpPr>
            <a:cxnSpLocks/>
          </p:cNvCxnSpPr>
          <p:nvPr userDrawn="1"/>
        </p:nvCxnSpPr>
        <p:spPr>
          <a:xfrm>
            <a:off x="7615832" y="6147813"/>
            <a:ext cx="1178" cy="710187"/>
          </a:xfrm>
          <a:prstGeom prst="line">
            <a:avLst/>
          </a:prstGeom>
          <a:ln w="6350">
            <a:solidFill>
              <a:srgbClr val="5C3719"/>
            </a:solidFill>
          </a:ln>
          <a:effectLst/>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xmlns="" id="{B08A691F-C211-3BCC-2D82-47B758EB8D8F}"/>
              </a:ext>
            </a:extLst>
          </p:cNvPr>
          <p:cNvSpPr txBox="1"/>
          <p:nvPr userDrawn="1"/>
        </p:nvSpPr>
        <p:spPr>
          <a:xfrm>
            <a:off x="6446611" y="6525261"/>
            <a:ext cx="1008289" cy="138499"/>
          </a:xfrm>
          <a:prstGeom prst="rect">
            <a:avLst/>
          </a:prstGeom>
          <a:noFill/>
        </p:spPr>
        <p:txBody>
          <a:bodyPr wrap="none" lIns="0" tIns="0" rIns="0" bIns="0" rtlCol="0">
            <a:spAutoFit/>
          </a:bodyPr>
          <a:lstStyle/>
          <a:p>
            <a:pPr algn="r"/>
            <a:r>
              <a:rPr lang="en-US" sz="900" b="0" i="0" dirty="0">
                <a:solidFill>
                  <a:srgbClr val="5C3719"/>
                </a:solidFill>
                <a:latin typeface="Avenir Next LT Pro" panose="020B0504020202020204" pitchFamily="34" charset="77"/>
                <a:cs typeface="Myriad Pro"/>
              </a:rPr>
              <a:t>CAPE WINELANDS</a:t>
            </a:r>
          </a:p>
        </p:txBody>
      </p:sp>
      <p:sp>
        <p:nvSpPr>
          <p:cNvPr id="5" name="TextBox 4">
            <a:extLst>
              <a:ext uri="{FF2B5EF4-FFF2-40B4-BE49-F238E27FC236}">
                <a16:creationId xmlns:a16="http://schemas.microsoft.com/office/drawing/2014/main" xmlns="" id="{A0F868DA-033D-F194-26B7-8B7FA182D692}"/>
              </a:ext>
            </a:extLst>
          </p:cNvPr>
          <p:cNvSpPr txBox="1"/>
          <p:nvPr userDrawn="1"/>
        </p:nvSpPr>
        <p:spPr>
          <a:xfrm>
            <a:off x="5811521" y="6257418"/>
            <a:ext cx="1640204" cy="288147"/>
          </a:xfrm>
          <a:prstGeom prst="rect">
            <a:avLst/>
          </a:prstGeom>
          <a:noFill/>
        </p:spPr>
        <p:txBody>
          <a:bodyPr wrap="square" lIns="0" tIns="0" rIns="0" bIns="72000"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1400" b="1" i="0" dirty="0">
                <a:solidFill>
                  <a:srgbClr val="FFCB27"/>
                </a:solidFill>
                <a:latin typeface="Avenir Next LT Pro" panose="020B0504020202020204" pitchFamily="34" charset="77"/>
                <a:cs typeface="Myriad Pro"/>
              </a:rPr>
              <a:t>Klein Karoo</a:t>
            </a:r>
          </a:p>
        </p:txBody>
      </p:sp>
    </p:spTree>
    <p:extLst>
      <p:ext uri="{BB962C8B-B14F-4D97-AF65-F5344CB8AC3E}">
        <p14:creationId xmlns:p14="http://schemas.microsoft.com/office/powerpoint/2010/main" val="665668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Small writin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00113" y="5949950"/>
            <a:ext cx="4880927" cy="908050"/>
          </a:xfrm>
        </p:spPr>
        <p:txBody>
          <a:bodyPr lIns="0" tIns="0" rIns="0" bIns="0">
            <a:normAutofit/>
          </a:bodyPr>
          <a:lstStyle>
            <a:lvl1pPr marL="0" indent="0" algn="l">
              <a:buNone/>
              <a:defRPr sz="1500" b="0" i="0">
                <a:solidFill>
                  <a:srgbClr val="5C3719"/>
                </a:solidFill>
                <a:latin typeface="Avenir Next LT Pro"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xmlns=""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xmlns="" id="{6C80C094-D232-14D8-32DD-4083D83FAC60}"/>
              </a:ext>
            </a:extLst>
          </p:cNvPr>
          <p:cNvSpPr/>
          <p:nvPr userDrawn="1"/>
        </p:nvSpPr>
        <p:spPr>
          <a:xfrm>
            <a:off x="0" y="0"/>
            <a:ext cx="9144000" cy="83912"/>
          </a:xfrm>
          <a:prstGeom prst="rect">
            <a:avLst/>
          </a:prstGeom>
          <a:solidFill>
            <a:srgbClr val="FFCB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9" name="Picture 18">
            <a:extLst>
              <a:ext uri="{FF2B5EF4-FFF2-40B4-BE49-F238E27FC236}">
                <a16:creationId xmlns:a16="http://schemas.microsoft.com/office/drawing/2014/main" xmlns="" id="{A0C74F3A-B0B5-064C-32F0-99601517D7AC}"/>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cxnSp>
        <p:nvCxnSpPr>
          <p:cNvPr id="8" name="Straight Connector 7">
            <a:extLst>
              <a:ext uri="{FF2B5EF4-FFF2-40B4-BE49-F238E27FC236}">
                <a16:creationId xmlns:a16="http://schemas.microsoft.com/office/drawing/2014/main" xmlns="" id="{316E809E-34AC-EE10-790D-426D0E445B55}"/>
              </a:ext>
            </a:extLst>
          </p:cNvPr>
          <p:cNvCxnSpPr>
            <a:cxnSpLocks/>
          </p:cNvCxnSpPr>
          <p:nvPr userDrawn="1"/>
        </p:nvCxnSpPr>
        <p:spPr>
          <a:xfrm>
            <a:off x="7615832" y="6147813"/>
            <a:ext cx="1178" cy="710187"/>
          </a:xfrm>
          <a:prstGeom prst="line">
            <a:avLst/>
          </a:prstGeom>
          <a:ln w="6350">
            <a:solidFill>
              <a:srgbClr val="5C3719"/>
            </a:solidFill>
          </a:ln>
          <a:effectLst/>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xmlns="" id="{1981B6A9-E903-C6D4-DB9A-BF0261D96F6F}"/>
              </a:ext>
            </a:extLst>
          </p:cNvPr>
          <p:cNvSpPr txBox="1"/>
          <p:nvPr userDrawn="1"/>
        </p:nvSpPr>
        <p:spPr>
          <a:xfrm>
            <a:off x="6446611" y="6525261"/>
            <a:ext cx="1008289" cy="138499"/>
          </a:xfrm>
          <a:prstGeom prst="rect">
            <a:avLst/>
          </a:prstGeom>
          <a:noFill/>
        </p:spPr>
        <p:txBody>
          <a:bodyPr wrap="none" lIns="0" tIns="0" rIns="0" bIns="0" rtlCol="0">
            <a:spAutoFit/>
          </a:bodyPr>
          <a:lstStyle/>
          <a:p>
            <a:pPr algn="r"/>
            <a:r>
              <a:rPr lang="en-US" sz="900" b="0" i="0" dirty="0">
                <a:solidFill>
                  <a:srgbClr val="5C3719"/>
                </a:solidFill>
                <a:latin typeface="Avenir Next LT Pro" panose="020B0504020202020204" pitchFamily="34" charset="77"/>
                <a:cs typeface="Myriad Pro"/>
              </a:rPr>
              <a:t>CAPE WINELANDS</a:t>
            </a:r>
          </a:p>
        </p:txBody>
      </p:sp>
      <p:sp>
        <p:nvSpPr>
          <p:cNvPr id="4" name="TextBox 3">
            <a:extLst>
              <a:ext uri="{FF2B5EF4-FFF2-40B4-BE49-F238E27FC236}">
                <a16:creationId xmlns:a16="http://schemas.microsoft.com/office/drawing/2014/main" xmlns="" id="{EFC858EB-298B-EFFA-5799-A1A310D2A722}"/>
              </a:ext>
            </a:extLst>
          </p:cNvPr>
          <p:cNvSpPr txBox="1"/>
          <p:nvPr userDrawn="1"/>
        </p:nvSpPr>
        <p:spPr>
          <a:xfrm>
            <a:off x="5811521" y="6257418"/>
            <a:ext cx="1640204" cy="288147"/>
          </a:xfrm>
          <a:prstGeom prst="rect">
            <a:avLst/>
          </a:prstGeom>
          <a:noFill/>
        </p:spPr>
        <p:txBody>
          <a:bodyPr wrap="square" lIns="0" tIns="0" rIns="0" bIns="72000"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1400" b="1" i="0" dirty="0">
                <a:solidFill>
                  <a:srgbClr val="FFCB27"/>
                </a:solidFill>
                <a:latin typeface="Avenir Next LT Pro" panose="020B0504020202020204" pitchFamily="34" charset="77"/>
                <a:cs typeface="Myriad Pro"/>
              </a:rPr>
              <a:t>Klein Karoo</a:t>
            </a:r>
          </a:p>
        </p:txBody>
      </p:sp>
    </p:spTree>
    <p:extLst>
      <p:ext uri="{BB962C8B-B14F-4D97-AF65-F5344CB8AC3E}">
        <p14:creationId xmlns:p14="http://schemas.microsoft.com/office/powerpoint/2010/main" val="790910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u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xmlns=""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xmlns="" id="{6C80C094-D232-14D8-32DD-4083D83FAC60}"/>
              </a:ext>
            </a:extLst>
          </p:cNvPr>
          <p:cNvSpPr/>
          <p:nvPr userDrawn="1"/>
        </p:nvSpPr>
        <p:spPr>
          <a:xfrm>
            <a:off x="0" y="0"/>
            <a:ext cx="9144000" cy="83912"/>
          </a:xfrm>
          <a:prstGeom prst="rect">
            <a:avLst/>
          </a:prstGeom>
          <a:solidFill>
            <a:srgbClr val="4C80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xmlns=""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26028547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reen">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xmlns=""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xmlns="" id="{6C80C094-D232-14D8-32DD-4083D83FAC60}"/>
              </a:ext>
            </a:extLst>
          </p:cNvPr>
          <p:cNvSpPr/>
          <p:nvPr userDrawn="1"/>
        </p:nvSpPr>
        <p:spPr>
          <a:xfrm>
            <a:off x="0" y="0"/>
            <a:ext cx="9144000" cy="83912"/>
          </a:xfrm>
          <a:prstGeom prst="rect">
            <a:avLst/>
          </a:prstGeom>
          <a:solidFill>
            <a:srgbClr val="8F89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xmlns=""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1776657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roon">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xmlns=""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xmlns="" id="{6C80C094-D232-14D8-32DD-4083D83FAC60}"/>
              </a:ext>
            </a:extLst>
          </p:cNvPr>
          <p:cNvSpPr/>
          <p:nvPr userDrawn="1"/>
        </p:nvSpPr>
        <p:spPr>
          <a:xfrm>
            <a:off x="0" y="0"/>
            <a:ext cx="9144000" cy="83912"/>
          </a:xfrm>
          <a:prstGeom prst="rect">
            <a:avLst/>
          </a:prstGeom>
          <a:solidFill>
            <a:srgbClr val="7E11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xmlns=""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3057726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rang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xmlns=""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xmlns="" id="{6C80C094-D232-14D8-32DD-4083D83FAC60}"/>
              </a:ext>
            </a:extLst>
          </p:cNvPr>
          <p:cNvSpPr/>
          <p:nvPr userDrawn="1"/>
        </p:nvSpPr>
        <p:spPr>
          <a:xfrm>
            <a:off x="0" y="0"/>
            <a:ext cx="9144000" cy="83912"/>
          </a:xfrm>
          <a:prstGeom prst="rect">
            <a:avLst/>
          </a:prstGeom>
          <a:solidFill>
            <a:srgbClr val="F58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xmlns=""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627871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D1C7A6-7CAC-7048-B745-F418703F627F}" type="datetimeFigureOut">
              <a:rPr lang="en-US" smtClean="0"/>
              <a:pPr/>
              <a:t>7/27/2026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91CD01C-959E-474B-AC3D-9F1BA40DDC7D}" type="slidenum">
              <a:rPr lang="en-US" smtClean="0"/>
              <a:pPr/>
              <a:t>‹#›</a:t>
            </a:fld>
            <a:endParaRPr lang="en-US" dirty="0"/>
          </a:p>
        </p:txBody>
      </p:sp>
    </p:spTree>
    <p:extLst>
      <p:ext uri="{BB962C8B-B14F-4D97-AF65-F5344CB8AC3E}">
        <p14:creationId xmlns:p14="http://schemas.microsoft.com/office/powerpoint/2010/main" val="1238128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D1C7A6-7CAC-7048-B745-F418703F627F}" type="datetimeFigureOut">
              <a:rPr lang="en-US" smtClean="0"/>
              <a:pPr/>
              <a:t>7/27/2026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1CD01C-959E-474B-AC3D-9F1BA40DDC7D}" type="slidenum">
              <a:rPr lang="en-US" smtClean="0"/>
              <a:pPr/>
              <a:t>‹#›</a:t>
            </a:fld>
            <a:endParaRPr lang="en-US" dirty="0"/>
          </a:p>
        </p:txBody>
      </p:sp>
    </p:spTree>
    <p:extLst>
      <p:ext uri="{BB962C8B-B14F-4D97-AF65-F5344CB8AC3E}">
        <p14:creationId xmlns:p14="http://schemas.microsoft.com/office/powerpoint/2010/main" val="3426153417"/>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6" r:id="rId3"/>
    <p:sldLayoutId id="2147483657" r:id="rId4"/>
    <p:sldLayoutId id="2147483658" r:id="rId5"/>
    <p:sldLayoutId id="2147483659" r:id="rId6"/>
    <p:sldLayoutId id="2147483655" r:id="rId7"/>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userDrawn="1">
          <p15:clr>
            <a:srgbClr val="F26B43"/>
          </p15:clr>
        </p15:guide>
        <p15:guide id="2" pos="2880" userDrawn="1">
          <p15:clr>
            <a:srgbClr val="F26B43"/>
          </p15:clr>
        </p15:guide>
        <p15:guide id="4" pos="385" userDrawn="1">
          <p15:clr>
            <a:srgbClr val="F26B43"/>
          </p15:clr>
        </p15:guide>
        <p15:guide id="5" pos="5375" userDrawn="1">
          <p15:clr>
            <a:srgbClr val="F26B43"/>
          </p15:clr>
        </p15:guide>
        <p15:guide id="6" orient="horz" pos="3634" userDrawn="1">
          <p15:clr>
            <a:srgbClr val="F26B43"/>
          </p15:clr>
        </p15:guide>
        <p15:guide id="7" orient="horz" pos="232" userDrawn="1">
          <p15:clr>
            <a:srgbClr val="F26B43"/>
          </p15:clr>
        </p15:guide>
        <p15:guide id="8" orient="horz" pos="3748" userDrawn="1">
          <p15:clr>
            <a:srgbClr val="F26B43"/>
          </p15:clr>
        </p15:guide>
        <p15:guide id="9" pos="4898" userDrawn="1">
          <p15:clr>
            <a:srgbClr val="F26B43"/>
          </p15:clr>
        </p15:guide>
        <p15:guide id="10" orient="horz" pos="3430" userDrawn="1">
          <p15:clr>
            <a:srgbClr val="F26B43"/>
          </p15:clr>
        </p15:guide>
        <p15:guide id="11" pos="4694" userDrawn="1">
          <p15:clr>
            <a:srgbClr val="F26B43"/>
          </p15:clr>
        </p15:guide>
        <p15:guide id="12" orient="horz" pos="4178" userDrawn="1">
          <p15:clr>
            <a:srgbClr val="F26B43"/>
          </p15:clr>
        </p15:guide>
        <p15:guide id="13" pos="56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007953EE-5A27-FBC7-8CE1-C98A361CA7F1}"/>
              </a:ext>
            </a:extLst>
          </p:cNvPr>
          <p:cNvPicPr>
            <a:picLocks noChangeAspect="1"/>
          </p:cNvPicPr>
          <p:nvPr/>
        </p:nvPicPr>
        <p:blipFill>
          <a:blip r:embed="rId3"/>
          <a:srcRect/>
          <a:stretch/>
        </p:blipFill>
        <p:spPr>
          <a:xfrm>
            <a:off x="0" y="0"/>
            <a:ext cx="9144000" cy="6858000"/>
          </a:xfrm>
          <a:prstGeom prst="rect">
            <a:avLst/>
          </a:prstGeom>
        </p:spPr>
      </p:pic>
      <p:sp>
        <p:nvSpPr>
          <p:cNvPr id="19" name="object 20">
            <a:extLst>
              <a:ext uri="{FF2B5EF4-FFF2-40B4-BE49-F238E27FC236}">
                <a16:creationId xmlns:a16="http://schemas.microsoft.com/office/drawing/2014/main" xmlns="" id="{B631FD9A-73B2-FC60-577F-620DFB4F2E97}"/>
              </a:ext>
            </a:extLst>
          </p:cNvPr>
          <p:cNvSpPr txBox="1"/>
          <p:nvPr/>
        </p:nvSpPr>
        <p:spPr>
          <a:xfrm>
            <a:off x="22860" y="4915057"/>
            <a:ext cx="9121140" cy="859210"/>
          </a:xfrm>
          <a:prstGeom prst="rect">
            <a:avLst/>
          </a:prstGeom>
        </p:spPr>
        <p:txBody>
          <a:bodyPr vert="horz" wrap="square" lIns="0" tIns="15240" rIns="0" bIns="0" rtlCol="0">
            <a:spAutoFit/>
          </a:bodyPr>
          <a:lstStyle/>
          <a:p>
            <a:pPr algn="ctr">
              <a:lnSpc>
                <a:spcPct val="100000"/>
              </a:lnSpc>
              <a:spcBef>
                <a:spcPts val="120"/>
              </a:spcBef>
            </a:pPr>
            <a:r>
              <a:rPr lang="en-US" sz="2400" spc="200" dirty="0">
                <a:solidFill>
                  <a:srgbClr val="FFFFFF"/>
                </a:solidFill>
                <a:latin typeface="Avenir Next LT Pro" panose="020B0504020202020204" pitchFamily="34" charset="77"/>
                <a:cs typeface="Segoe UI"/>
              </a:rPr>
              <a:t>CAPE WINELANDS</a:t>
            </a:r>
          </a:p>
          <a:p>
            <a:pPr algn="ctr">
              <a:lnSpc>
                <a:spcPct val="100000"/>
              </a:lnSpc>
              <a:spcBef>
                <a:spcPts val="120"/>
              </a:spcBef>
            </a:pPr>
            <a:r>
              <a:rPr lang="en-US" sz="3000" b="1" spc="100" dirty="0">
                <a:solidFill>
                  <a:srgbClr val="FFFFFF"/>
                </a:solidFill>
                <a:latin typeface="Avenir Next LT Pro" panose="020B0504020202020204" pitchFamily="34" charset="77"/>
                <a:cs typeface="Segoe UI"/>
              </a:rPr>
              <a:t>KLEIN KAROO</a:t>
            </a:r>
          </a:p>
        </p:txBody>
      </p:sp>
    </p:spTree>
    <p:extLst>
      <p:ext uri="{BB962C8B-B14F-4D97-AF65-F5344CB8AC3E}">
        <p14:creationId xmlns:p14="http://schemas.microsoft.com/office/powerpoint/2010/main" val="25332866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Subtitle 23">
            <a:extLst>
              <a:ext uri="{FF2B5EF4-FFF2-40B4-BE49-F238E27FC236}">
                <a16:creationId xmlns:a16="http://schemas.microsoft.com/office/drawing/2014/main" xmlns="" id="{99C5C4E2-96D4-3342-8C1E-2C5F559C99D4}"/>
              </a:ext>
            </a:extLst>
          </p:cNvPr>
          <p:cNvSpPr>
            <a:spLocks noGrp="1"/>
          </p:cNvSpPr>
          <p:nvPr>
            <p:ph type="subTitle" idx="1"/>
          </p:nvPr>
        </p:nvSpPr>
        <p:spPr/>
        <p:txBody>
          <a:bodyPr/>
          <a:lstStyle/>
          <a:p>
            <a:r>
              <a:rPr lang="en-GB" dirty="0"/>
              <a:t>Where is South Africa?</a:t>
            </a:r>
          </a:p>
        </p:txBody>
      </p:sp>
      <p:pic>
        <p:nvPicPr>
          <p:cNvPr id="2" name="Picture 1" descr="BOT RIVER2.jpg">
            <a:extLst>
              <a:ext uri="{FF2B5EF4-FFF2-40B4-BE49-F238E27FC236}">
                <a16:creationId xmlns:a16="http://schemas.microsoft.com/office/drawing/2014/main" xmlns="" id="{678B7372-469D-FD5A-BE03-FD83E75709F1}"/>
              </a:ext>
            </a:extLst>
          </p:cNvPr>
          <p:cNvPicPr>
            <a:picLocks noChangeAspect="1"/>
          </p:cNvPicPr>
          <p:nvPr/>
        </p:nvPicPr>
        <p:blipFill>
          <a:blip r:embed="rId3" cstate="screen">
            <a:extLst>
              <a:ext uri="{28A0092B-C50C-407E-A947-70E740481C1C}">
                <a14:useLocalDpi xmlns:a14="http://schemas.microsoft.com/office/drawing/2010/main"/>
              </a:ext>
            </a:extLst>
          </a:blip>
          <a:srcRect l="420" t="5435" r="6349" b="21148"/>
          <a:stretch>
            <a:fillRect/>
          </a:stretch>
        </p:blipFill>
        <p:spPr>
          <a:xfrm>
            <a:off x="0" y="377727"/>
            <a:ext cx="9142571" cy="5400675"/>
          </a:xfrm>
          <a:prstGeom prst="rect">
            <a:avLst/>
          </a:prstGeom>
        </p:spPr>
      </p:pic>
    </p:spTree>
    <p:extLst>
      <p:ext uri="{BB962C8B-B14F-4D97-AF65-F5344CB8AC3E}">
        <p14:creationId xmlns:p14="http://schemas.microsoft.com/office/powerpoint/2010/main" val="15231938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A517436-FA4C-69B9-0288-C63094F3A5E8}"/>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A28D9B26-50F4-5E21-E8E8-5DC45895EB2C}"/>
              </a:ext>
            </a:extLst>
          </p:cNvPr>
          <p:cNvSpPr>
            <a:spLocks noGrp="1"/>
          </p:cNvSpPr>
          <p:nvPr>
            <p:ph type="subTitle" idx="1"/>
          </p:nvPr>
        </p:nvSpPr>
        <p:spPr/>
        <p:txBody>
          <a:bodyPr/>
          <a:lstStyle/>
          <a:p>
            <a:r>
              <a:rPr lang="en-GB" dirty="0"/>
              <a:t>South Africa is the southernmost </a:t>
            </a:r>
            <a:br>
              <a:rPr lang="en-GB" dirty="0"/>
            </a:br>
            <a:r>
              <a:rPr lang="en-GB" dirty="0"/>
              <a:t>country in Africa.</a:t>
            </a:r>
          </a:p>
        </p:txBody>
      </p:sp>
      <p:pic>
        <p:nvPicPr>
          <p:cNvPr id="3" name="Picture 2" descr="BOT RIVER3.jpg">
            <a:extLst>
              <a:ext uri="{FF2B5EF4-FFF2-40B4-BE49-F238E27FC236}">
                <a16:creationId xmlns:a16="http://schemas.microsoft.com/office/drawing/2014/main" xmlns="" id="{6AD0747B-8D26-E58D-C3B8-197858BD9408}"/>
              </a:ext>
            </a:extLst>
          </p:cNvPr>
          <p:cNvPicPr>
            <a:picLocks noChangeAspect="1"/>
          </p:cNvPicPr>
          <p:nvPr/>
        </p:nvPicPr>
        <p:blipFill>
          <a:blip r:embed="rId3" cstate="screen">
            <a:extLst>
              <a:ext uri="{28A0092B-C50C-407E-A947-70E740481C1C}">
                <a14:useLocalDpi xmlns:a14="http://schemas.microsoft.com/office/drawing/2010/main"/>
              </a:ext>
            </a:extLst>
          </a:blip>
          <a:srcRect l="2335" t="5874" r="10605" b="25567"/>
          <a:stretch>
            <a:fillRect/>
          </a:stretch>
        </p:blipFill>
        <p:spPr>
          <a:xfrm>
            <a:off x="0" y="368299"/>
            <a:ext cx="9142571" cy="5400675"/>
          </a:xfrm>
          <a:prstGeom prst="rect">
            <a:avLst/>
          </a:prstGeom>
        </p:spPr>
      </p:pic>
    </p:spTree>
    <p:extLst>
      <p:ext uri="{BB962C8B-B14F-4D97-AF65-F5344CB8AC3E}">
        <p14:creationId xmlns:p14="http://schemas.microsoft.com/office/powerpoint/2010/main" val="3585376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4703CD8-337C-D847-352B-B7BCAAF6BB69}"/>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A61CF2DD-0EF6-9B72-6C90-37B81FA9D63C}"/>
              </a:ext>
            </a:extLst>
          </p:cNvPr>
          <p:cNvSpPr>
            <a:spLocks noGrp="1"/>
          </p:cNvSpPr>
          <p:nvPr>
            <p:ph type="subTitle" idx="1"/>
          </p:nvPr>
        </p:nvSpPr>
        <p:spPr/>
        <p:txBody>
          <a:bodyPr>
            <a:normAutofit/>
          </a:bodyPr>
          <a:lstStyle/>
          <a:p>
            <a:r>
              <a:rPr lang="en-GB" dirty="0"/>
              <a:t>Our winelands are located at the </a:t>
            </a:r>
            <a:br>
              <a:rPr lang="en-GB" dirty="0"/>
            </a:br>
            <a:r>
              <a:rPr lang="en-GB" dirty="0"/>
              <a:t>very tip of South Africa.</a:t>
            </a:r>
          </a:p>
          <a:p>
            <a:endParaRPr lang="en-GB" dirty="0"/>
          </a:p>
        </p:txBody>
      </p:sp>
      <p:pic>
        <p:nvPicPr>
          <p:cNvPr id="4" name="Picture 3">
            <a:extLst>
              <a:ext uri="{FF2B5EF4-FFF2-40B4-BE49-F238E27FC236}">
                <a16:creationId xmlns:a16="http://schemas.microsoft.com/office/drawing/2014/main" xmlns="" id="{878BD239-F944-F6B0-CE98-B82170551DE1}"/>
              </a:ext>
            </a:extLst>
          </p:cNvPr>
          <p:cNvPicPr>
            <a:picLocks noChangeAspect="1"/>
          </p:cNvPicPr>
          <p:nvPr/>
        </p:nvPicPr>
        <p:blipFill>
          <a:blip r:embed="rId3"/>
          <a:srcRect l="4738" t="5738" r="4823" b="22066"/>
          <a:stretch>
            <a:fillRect/>
          </a:stretch>
        </p:blipFill>
        <p:spPr>
          <a:xfrm>
            <a:off x="1" y="368300"/>
            <a:ext cx="9144000" cy="5400675"/>
          </a:xfrm>
          <a:prstGeom prst="rect">
            <a:avLst/>
          </a:prstGeom>
        </p:spPr>
      </p:pic>
    </p:spTree>
    <p:extLst>
      <p:ext uri="{BB962C8B-B14F-4D97-AF65-F5344CB8AC3E}">
        <p14:creationId xmlns:p14="http://schemas.microsoft.com/office/powerpoint/2010/main" val="11100812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49DEF3C-1A82-A7C9-2764-4762B580C4B1}"/>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38946F67-9317-7211-47FB-8884D1B59F3E}"/>
              </a:ext>
            </a:extLst>
          </p:cNvPr>
          <p:cNvSpPr>
            <a:spLocks noGrp="1"/>
          </p:cNvSpPr>
          <p:nvPr>
            <p:ph type="subTitle" idx="1"/>
          </p:nvPr>
        </p:nvSpPr>
        <p:spPr/>
        <p:txBody>
          <a:bodyPr>
            <a:normAutofit/>
          </a:bodyPr>
          <a:lstStyle/>
          <a:p>
            <a:r>
              <a:rPr lang="en-GB" dirty="0"/>
              <a:t>PRODUCTION AREAS: </a:t>
            </a:r>
            <a:r>
              <a:rPr lang="en-GB" dirty="0">
                <a:solidFill>
                  <a:srgbClr val="5C3719"/>
                </a:solidFill>
                <a:latin typeface="Avenir Next LT Pro" panose="020B0504020202020204" pitchFamily="34" charset="77"/>
              </a:rPr>
              <a:t>Districts of South Africa.</a:t>
            </a:r>
          </a:p>
        </p:txBody>
      </p:sp>
      <p:pic>
        <p:nvPicPr>
          <p:cNvPr id="3" name="Picture 2">
            <a:extLst>
              <a:ext uri="{FF2B5EF4-FFF2-40B4-BE49-F238E27FC236}">
                <a16:creationId xmlns:a16="http://schemas.microsoft.com/office/drawing/2014/main" xmlns="" id="{F6BA028E-BFBB-16E3-98B5-8CDC564A004A}"/>
              </a:ext>
            </a:extLst>
          </p:cNvPr>
          <p:cNvPicPr>
            <a:picLocks noChangeAspect="1"/>
          </p:cNvPicPr>
          <p:nvPr/>
        </p:nvPicPr>
        <p:blipFill>
          <a:blip r:embed="rId3"/>
          <a:srcRect l="18434" t="2423" r="1664" b="2533"/>
          <a:stretch>
            <a:fillRect/>
          </a:stretch>
        </p:blipFill>
        <p:spPr>
          <a:xfrm>
            <a:off x="2115407" y="368300"/>
            <a:ext cx="6417406" cy="5400675"/>
          </a:xfrm>
          <a:prstGeom prst="rect">
            <a:avLst/>
          </a:prstGeom>
        </p:spPr>
      </p:pic>
      <p:pic>
        <p:nvPicPr>
          <p:cNvPr id="4" name="Picture 3">
            <a:extLst>
              <a:ext uri="{FF2B5EF4-FFF2-40B4-BE49-F238E27FC236}">
                <a16:creationId xmlns:a16="http://schemas.microsoft.com/office/drawing/2014/main" xmlns="" id="{C6332194-BF91-4C27-9747-E9F7D7B301E3}"/>
              </a:ext>
            </a:extLst>
          </p:cNvPr>
          <p:cNvPicPr>
            <a:picLocks noChangeAspect="1"/>
          </p:cNvPicPr>
          <p:nvPr/>
        </p:nvPicPr>
        <p:blipFill>
          <a:blip r:embed="rId3"/>
          <a:srcRect t="15914" r="85455" b="20582"/>
          <a:stretch>
            <a:fillRect/>
          </a:stretch>
        </p:blipFill>
        <p:spPr>
          <a:xfrm>
            <a:off x="617209" y="365760"/>
            <a:ext cx="1749989" cy="5405555"/>
          </a:xfrm>
          <a:prstGeom prst="rect">
            <a:avLst/>
          </a:prstGeom>
        </p:spPr>
      </p:pic>
    </p:spTree>
    <p:extLst>
      <p:ext uri="{BB962C8B-B14F-4D97-AF65-F5344CB8AC3E}">
        <p14:creationId xmlns:p14="http://schemas.microsoft.com/office/powerpoint/2010/main" val="25738564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021D6CE-3AC8-EF02-F623-FAE91C976B53}"/>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4EA29A16-C37F-A530-6064-4ED81FA103E3}"/>
              </a:ext>
            </a:extLst>
          </p:cNvPr>
          <p:cNvSpPr>
            <a:spLocks noGrp="1"/>
          </p:cNvSpPr>
          <p:nvPr>
            <p:ph type="subTitle" idx="1"/>
          </p:nvPr>
        </p:nvSpPr>
        <p:spPr/>
        <p:txBody>
          <a:bodyPr/>
          <a:lstStyle/>
          <a:p>
            <a:r>
              <a:rPr lang="en-GB" dirty="0"/>
              <a:t>Wards of South Africa.</a:t>
            </a:r>
          </a:p>
        </p:txBody>
      </p:sp>
      <p:pic>
        <p:nvPicPr>
          <p:cNvPr id="2" name="Picture 1">
            <a:extLst>
              <a:ext uri="{FF2B5EF4-FFF2-40B4-BE49-F238E27FC236}">
                <a16:creationId xmlns:a16="http://schemas.microsoft.com/office/drawing/2014/main" xmlns="" id="{C2319B71-18AC-70CE-C3AC-D222BC5356D1}"/>
              </a:ext>
            </a:extLst>
          </p:cNvPr>
          <p:cNvPicPr>
            <a:picLocks noChangeAspect="1"/>
          </p:cNvPicPr>
          <p:nvPr/>
        </p:nvPicPr>
        <p:blipFill>
          <a:blip r:embed="rId3"/>
          <a:srcRect l="17338" t="5439" r="4793" b="21318"/>
          <a:stretch>
            <a:fillRect/>
          </a:stretch>
        </p:blipFill>
        <p:spPr>
          <a:xfrm>
            <a:off x="611188" y="368300"/>
            <a:ext cx="7656119" cy="5400675"/>
          </a:xfrm>
          <a:prstGeom prst="rect">
            <a:avLst/>
          </a:prstGeom>
        </p:spPr>
      </p:pic>
    </p:spTree>
    <p:extLst>
      <p:ext uri="{BB962C8B-B14F-4D97-AF65-F5344CB8AC3E}">
        <p14:creationId xmlns:p14="http://schemas.microsoft.com/office/powerpoint/2010/main" val="31293311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DF4B123-0B65-46F6-DE2C-010B496CE60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xmlns="" id="{6288BBFC-AD6A-D54F-4B86-10817F0C57A5}"/>
              </a:ext>
            </a:extLst>
          </p:cNvPr>
          <p:cNvPicPr>
            <a:picLocks noChangeAspect="1"/>
          </p:cNvPicPr>
          <p:nvPr/>
        </p:nvPicPr>
        <p:blipFill>
          <a:blip r:embed="rId3"/>
          <a:srcRect t="64784" b="14469"/>
          <a:stretch>
            <a:fillRect/>
          </a:stretch>
        </p:blipFill>
        <p:spPr>
          <a:xfrm>
            <a:off x="-2" y="368301"/>
            <a:ext cx="9144000" cy="1422792"/>
          </a:xfrm>
          <a:prstGeom prst="rect">
            <a:avLst/>
          </a:prstGeom>
        </p:spPr>
      </p:pic>
      <p:sp>
        <p:nvSpPr>
          <p:cNvPr id="3" name="Subtitle 23">
            <a:extLst>
              <a:ext uri="{FF2B5EF4-FFF2-40B4-BE49-F238E27FC236}">
                <a16:creationId xmlns:a16="http://schemas.microsoft.com/office/drawing/2014/main" xmlns="" id="{EE941A10-AD39-2E18-CF5C-C1D0CEAE5F19}"/>
              </a:ext>
            </a:extLst>
          </p:cNvPr>
          <p:cNvSpPr txBox="1">
            <a:spLocks/>
          </p:cNvSpPr>
          <p:nvPr/>
        </p:nvSpPr>
        <p:spPr>
          <a:xfrm>
            <a:off x="611189" y="855412"/>
            <a:ext cx="7921624" cy="909380"/>
          </a:xfrm>
          <a:prstGeom prst="rect">
            <a:avLst/>
          </a:prstGeom>
        </p:spPr>
        <p:txBody>
          <a:bodyPr vert="horz" lIns="0" tIns="0" rIns="0" bIns="0" rtlCol="0">
            <a:normAutofit/>
          </a:bodyPr>
          <a:lstStyle>
            <a:lvl1pPr marL="0" indent="0" algn="ctr" defTabSz="457200" rtl="0" eaLnBrk="1" latinLnBrk="0" hangingPunct="1">
              <a:spcBef>
                <a:spcPct val="20000"/>
              </a:spcBef>
              <a:buFont typeface="Arial"/>
              <a:buNone/>
              <a:defRPr sz="2200" b="0" i="0" kern="1200">
                <a:solidFill>
                  <a:srgbClr val="7E112B"/>
                </a:solidFill>
                <a:latin typeface="Avenir Next LT Pro Demi" panose="020B0504020202020204" pitchFamily="34" charset="77"/>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GB" sz="3400" b="1" dirty="0">
                <a:solidFill>
                  <a:schemeClr val="bg1"/>
                </a:solidFill>
                <a:latin typeface="Avenir Next LT Pro" panose="020B0504020202020204" pitchFamily="34" charset="77"/>
              </a:rPr>
              <a:t>Klein Karoo</a:t>
            </a:r>
            <a:endParaRPr lang="en-ZA" dirty="0">
              <a:solidFill>
                <a:srgbClr val="5C3719"/>
              </a:solidFill>
              <a:latin typeface="Avenir Next LT Pro Light" panose="020B0304020202020204" pitchFamily="34" charset="77"/>
            </a:endParaRPr>
          </a:p>
        </p:txBody>
      </p:sp>
      <p:sp>
        <p:nvSpPr>
          <p:cNvPr id="5" name="Subtitle 23">
            <a:extLst>
              <a:ext uri="{FF2B5EF4-FFF2-40B4-BE49-F238E27FC236}">
                <a16:creationId xmlns:a16="http://schemas.microsoft.com/office/drawing/2014/main" xmlns="" id="{7EB0BFAB-9DBB-5AD6-C7E9-1CFA71BBD90A}"/>
              </a:ext>
            </a:extLst>
          </p:cNvPr>
          <p:cNvSpPr txBox="1">
            <a:spLocks/>
          </p:cNvSpPr>
          <p:nvPr/>
        </p:nvSpPr>
        <p:spPr>
          <a:xfrm>
            <a:off x="4572000" y="3730769"/>
            <a:ext cx="2395728" cy="3127231"/>
          </a:xfrm>
          <a:prstGeom prst="rect">
            <a:avLst/>
          </a:prstGeom>
        </p:spPr>
        <p:txBody>
          <a:bodyPr vert="horz" lIns="0" tIns="0" rIns="0" bIns="0" rtlCol="0">
            <a:normAutofit/>
          </a:bodyPr>
          <a:lstStyle>
            <a:lvl1pPr marL="0" indent="0" algn="ctr" defTabSz="457200" rtl="0" eaLnBrk="1" latinLnBrk="0" hangingPunct="1">
              <a:spcBef>
                <a:spcPct val="20000"/>
              </a:spcBef>
              <a:buFont typeface="Arial"/>
              <a:buNone/>
              <a:defRPr sz="2200" b="0" i="0" kern="1200">
                <a:solidFill>
                  <a:srgbClr val="7E112B"/>
                </a:solidFill>
                <a:latin typeface="Avenir Next LT Pro Demi" panose="020B0504020202020204" pitchFamily="34" charset="77"/>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lnSpc>
                <a:spcPts val="2200"/>
              </a:lnSpc>
            </a:pPr>
            <a:r>
              <a:rPr lang="en-ZA" sz="1500" dirty="0">
                <a:solidFill>
                  <a:srgbClr val="5C3719"/>
                </a:solidFill>
                <a:latin typeface="Avenir Next LT Pro Light" panose="020B0304020202020204" pitchFamily="34" charset="77"/>
              </a:rPr>
              <a:t>Cango Valley</a:t>
            </a:r>
            <a:br>
              <a:rPr lang="en-ZA" sz="1500" dirty="0">
                <a:solidFill>
                  <a:srgbClr val="5C3719"/>
                </a:solidFill>
                <a:latin typeface="Avenir Next LT Pro Light" panose="020B0304020202020204" pitchFamily="34" charset="77"/>
              </a:rPr>
            </a:br>
            <a:r>
              <a:rPr lang="en-ZA" sz="1500" dirty="0" err="1">
                <a:solidFill>
                  <a:srgbClr val="5C3719"/>
                </a:solidFill>
                <a:latin typeface="Avenir Next LT Pro Light" panose="020B0304020202020204" pitchFamily="34" charset="77"/>
              </a:rPr>
              <a:t>Groenfontein</a:t>
            </a:r>
            <a:r>
              <a:rPr lang="en-ZA" sz="1500" dirty="0">
                <a:solidFill>
                  <a:srgbClr val="5C3719"/>
                </a:solidFill>
                <a:latin typeface="Avenir Next LT Pro Light" panose="020B0304020202020204" pitchFamily="34" charset="77"/>
              </a:rPr>
              <a:t/>
            </a:r>
            <a:br>
              <a:rPr lang="en-ZA" sz="1500" dirty="0">
                <a:solidFill>
                  <a:srgbClr val="5C3719"/>
                </a:solidFill>
                <a:latin typeface="Avenir Next LT Pro Light" panose="020B0304020202020204" pitchFamily="34" charset="77"/>
              </a:rPr>
            </a:br>
            <a:r>
              <a:rPr lang="en-ZA" sz="1500" dirty="0">
                <a:solidFill>
                  <a:srgbClr val="5C3719"/>
                </a:solidFill>
                <a:latin typeface="Avenir Next LT Pro Light" panose="020B0304020202020204" pitchFamily="34" charset="77"/>
              </a:rPr>
              <a:t>Koo Plateau</a:t>
            </a:r>
            <a:br>
              <a:rPr lang="en-ZA" sz="1500" dirty="0">
                <a:solidFill>
                  <a:srgbClr val="5C3719"/>
                </a:solidFill>
                <a:latin typeface="Avenir Next LT Pro Light" panose="020B0304020202020204" pitchFamily="34" charset="77"/>
              </a:rPr>
            </a:br>
            <a:r>
              <a:rPr lang="en-ZA" sz="1500" dirty="0">
                <a:solidFill>
                  <a:srgbClr val="5C3719"/>
                </a:solidFill>
                <a:latin typeface="Avenir Next LT Pro Light" panose="020B0304020202020204" pitchFamily="34" charset="77"/>
              </a:rPr>
              <a:t>Montagu</a:t>
            </a:r>
          </a:p>
          <a:p>
            <a:pPr algn="l">
              <a:lnSpc>
                <a:spcPts val="2200"/>
              </a:lnSpc>
            </a:pPr>
            <a:r>
              <a:rPr lang="en-ZA" sz="1500" dirty="0">
                <a:solidFill>
                  <a:srgbClr val="5C3719"/>
                </a:solidFill>
                <a:latin typeface="Avenir Next LT Pro Light" panose="020B0304020202020204" pitchFamily="34" charset="77"/>
              </a:rPr>
              <a:t>Outeniqua</a:t>
            </a:r>
            <a:br>
              <a:rPr lang="en-ZA" sz="1500" dirty="0">
                <a:solidFill>
                  <a:srgbClr val="5C3719"/>
                </a:solidFill>
                <a:latin typeface="Avenir Next LT Pro Light" panose="020B0304020202020204" pitchFamily="34" charset="77"/>
              </a:rPr>
            </a:br>
            <a:r>
              <a:rPr lang="en-ZA" sz="1500" dirty="0" err="1">
                <a:solidFill>
                  <a:srgbClr val="5C3719"/>
                </a:solidFill>
                <a:latin typeface="Avenir Next LT Pro Light" panose="020B0304020202020204" pitchFamily="34" charset="77"/>
              </a:rPr>
              <a:t>Tradouw</a:t>
            </a:r>
            <a:r>
              <a:rPr lang="en-ZA" sz="1500" dirty="0">
                <a:solidFill>
                  <a:srgbClr val="5C3719"/>
                </a:solidFill>
                <a:latin typeface="Avenir Next LT Pro Light" panose="020B0304020202020204" pitchFamily="34" charset="77"/>
              </a:rPr>
              <a:t/>
            </a:r>
            <a:br>
              <a:rPr lang="en-ZA" sz="1500" dirty="0">
                <a:solidFill>
                  <a:srgbClr val="5C3719"/>
                </a:solidFill>
                <a:latin typeface="Avenir Next LT Pro Light" panose="020B0304020202020204" pitchFamily="34" charset="77"/>
              </a:rPr>
            </a:br>
            <a:r>
              <a:rPr lang="en-ZA" sz="1500" dirty="0" err="1">
                <a:solidFill>
                  <a:srgbClr val="5C3719"/>
                </a:solidFill>
                <a:latin typeface="Avenir Next LT Pro Light" panose="020B0304020202020204" pitchFamily="34" charset="77"/>
              </a:rPr>
              <a:t>Tradouw</a:t>
            </a:r>
            <a:r>
              <a:rPr lang="en-ZA" sz="1500" dirty="0">
                <a:solidFill>
                  <a:srgbClr val="5C3719"/>
                </a:solidFill>
                <a:latin typeface="Avenir Next LT Pro Light" panose="020B0304020202020204" pitchFamily="34" charset="77"/>
              </a:rPr>
              <a:t> Highlands</a:t>
            </a:r>
            <a:br>
              <a:rPr lang="en-ZA" sz="1500" dirty="0">
                <a:solidFill>
                  <a:srgbClr val="5C3719"/>
                </a:solidFill>
                <a:latin typeface="Avenir Next LT Pro Light" panose="020B0304020202020204" pitchFamily="34" charset="77"/>
              </a:rPr>
            </a:br>
            <a:r>
              <a:rPr lang="en-ZA" sz="1500" dirty="0">
                <a:solidFill>
                  <a:srgbClr val="5C3719"/>
                </a:solidFill>
                <a:latin typeface="Avenir Next LT Pro Light" panose="020B0304020202020204" pitchFamily="34" charset="77"/>
              </a:rPr>
              <a:t>Upper Langkloof</a:t>
            </a:r>
          </a:p>
          <a:p>
            <a:pPr algn="l">
              <a:lnSpc>
                <a:spcPts val="2200"/>
              </a:lnSpc>
            </a:pPr>
            <a:endParaRPr lang="en-ZA" sz="1500" dirty="0">
              <a:solidFill>
                <a:srgbClr val="5C3719"/>
              </a:solidFill>
              <a:latin typeface="Avenir Next LT Pro Light" panose="020B0304020202020204" pitchFamily="34" charset="77"/>
            </a:endParaRPr>
          </a:p>
          <a:p>
            <a:pPr algn="l">
              <a:lnSpc>
                <a:spcPts val="2200"/>
              </a:lnSpc>
            </a:pPr>
            <a:endParaRPr lang="en-ZA" sz="1500" dirty="0">
              <a:solidFill>
                <a:srgbClr val="5C3719"/>
              </a:solidFill>
              <a:latin typeface="Avenir Next LT Pro Light" panose="020B0304020202020204" pitchFamily="34" charset="77"/>
            </a:endParaRPr>
          </a:p>
        </p:txBody>
      </p:sp>
      <p:sp>
        <p:nvSpPr>
          <p:cNvPr id="9" name="Subtitle 23">
            <a:extLst>
              <a:ext uri="{FF2B5EF4-FFF2-40B4-BE49-F238E27FC236}">
                <a16:creationId xmlns:a16="http://schemas.microsoft.com/office/drawing/2014/main" xmlns="" id="{561F4496-6080-6AA8-5873-B623B3348808}"/>
              </a:ext>
            </a:extLst>
          </p:cNvPr>
          <p:cNvSpPr txBox="1">
            <a:spLocks/>
          </p:cNvSpPr>
          <p:nvPr/>
        </p:nvSpPr>
        <p:spPr>
          <a:xfrm>
            <a:off x="3127550" y="2350673"/>
            <a:ext cx="3985847" cy="1818992"/>
          </a:xfrm>
          <a:prstGeom prst="rect">
            <a:avLst/>
          </a:prstGeom>
        </p:spPr>
        <p:txBody>
          <a:bodyPr vert="horz" lIns="0" tIns="0" rIns="0" bIns="0" rtlCol="0">
            <a:noAutofit/>
          </a:bodyPr>
          <a:lstStyle>
            <a:lvl1pPr marL="0" indent="0" algn="ctr" defTabSz="457200" rtl="0" eaLnBrk="1" latinLnBrk="0" hangingPunct="1">
              <a:spcBef>
                <a:spcPct val="20000"/>
              </a:spcBef>
              <a:buFont typeface="Arial"/>
              <a:buNone/>
              <a:defRPr sz="2200" b="0" i="0" kern="1200">
                <a:solidFill>
                  <a:srgbClr val="7E112B"/>
                </a:solidFill>
                <a:latin typeface="Avenir Next LT Pro Demi" panose="020B0504020202020204" pitchFamily="34" charset="77"/>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defTabSz="360000">
              <a:spcBef>
                <a:spcPts val="1200"/>
              </a:spcBef>
            </a:pPr>
            <a:r>
              <a:rPr lang="en-ZA" dirty="0"/>
              <a:t>Region:		</a:t>
            </a:r>
            <a:r>
              <a:rPr lang="en-ZA" dirty="0">
                <a:solidFill>
                  <a:srgbClr val="5C3719"/>
                </a:solidFill>
                <a:latin typeface="Avenir Next LT Pro Light" panose="020B0304020202020204" pitchFamily="34" charset="77"/>
              </a:rPr>
              <a:t>Klein Karoo</a:t>
            </a:r>
          </a:p>
          <a:p>
            <a:pPr algn="l" defTabSz="360000">
              <a:spcBef>
                <a:spcPts val="1200"/>
              </a:spcBef>
            </a:pPr>
            <a:r>
              <a:rPr lang="en-ZA" dirty="0"/>
              <a:t>Districts:	</a:t>
            </a:r>
            <a:r>
              <a:rPr lang="en-ZA" dirty="0" err="1">
                <a:solidFill>
                  <a:srgbClr val="5C3719"/>
                </a:solidFill>
                <a:latin typeface="Avenir Next LT Pro Light" panose="020B0304020202020204" pitchFamily="34" charset="77"/>
              </a:rPr>
              <a:t>Calitzdorp</a:t>
            </a:r>
            <a:r>
              <a:rPr lang="en-ZA" dirty="0">
                <a:solidFill>
                  <a:srgbClr val="5C3719"/>
                </a:solidFill>
                <a:latin typeface="Avenir Next LT Pro Light" panose="020B0304020202020204" pitchFamily="34" charset="77"/>
              </a:rPr>
              <a:t/>
            </a:r>
            <a:br>
              <a:rPr lang="en-ZA" dirty="0">
                <a:solidFill>
                  <a:srgbClr val="5C3719"/>
                </a:solidFill>
                <a:latin typeface="Avenir Next LT Pro Light" panose="020B0304020202020204" pitchFamily="34" charset="77"/>
              </a:rPr>
            </a:br>
            <a:r>
              <a:rPr lang="en-ZA" dirty="0">
                <a:solidFill>
                  <a:srgbClr val="5C3719"/>
                </a:solidFill>
                <a:latin typeface="Avenir Next LT Pro Light" panose="020B0304020202020204" pitchFamily="34" charset="77"/>
              </a:rPr>
              <a:t>				Langeberg-Garcia </a:t>
            </a:r>
          </a:p>
          <a:p>
            <a:pPr algn="l" defTabSz="360000">
              <a:spcBef>
                <a:spcPts val="1200"/>
              </a:spcBef>
            </a:pPr>
            <a:r>
              <a:rPr lang="en-ZA" dirty="0"/>
              <a:t>Wards:		</a:t>
            </a:r>
            <a:endParaRPr lang="en-GB" dirty="0"/>
          </a:p>
        </p:txBody>
      </p:sp>
    </p:spTree>
    <p:extLst>
      <p:ext uri="{BB962C8B-B14F-4D97-AF65-F5344CB8AC3E}">
        <p14:creationId xmlns:p14="http://schemas.microsoft.com/office/powerpoint/2010/main" val="28864263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DD1E13C-C3A9-955F-AB92-45A2A38DA05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xmlns="" id="{84AD9BEB-A932-F72D-DC4F-078F9B489B92}"/>
              </a:ext>
            </a:extLst>
          </p:cNvPr>
          <p:cNvPicPr>
            <a:picLocks noChangeAspect="1"/>
          </p:cNvPicPr>
          <p:nvPr/>
        </p:nvPicPr>
        <p:blipFill>
          <a:blip r:embed="rId3">
            <a:extLst>
              <a:ext uri="{28A0092B-C50C-407E-A947-70E740481C1C}">
                <a14:useLocalDpi xmlns:a14="http://schemas.microsoft.com/office/drawing/2010/main" val="0"/>
              </a:ext>
            </a:extLst>
          </a:blip>
          <a:srcRect l="12786" t="6348" r="6247" b="21086"/>
          <a:stretch>
            <a:fillRect/>
          </a:stretch>
        </p:blipFill>
        <p:spPr>
          <a:xfrm>
            <a:off x="611188" y="368300"/>
            <a:ext cx="7921625" cy="5400675"/>
          </a:xfrm>
          <a:prstGeom prst="rect">
            <a:avLst/>
          </a:prstGeom>
        </p:spPr>
      </p:pic>
      <p:sp>
        <p:nvSpPr>
          <p:cNvPr id="4" name="Subtitle 3">
            <a:extLst>
              <a:ext uri="{FF2B5EF4-FFF2-40B4-BE49-F238E27FC236}">
                <a16:creationId xmlns:a16="http://schemas.microsoft.com/office/drawing/2014/main" xmlns="" id="{35F85434-4EDB-ABF1-28FF-44C621C47F77}"/>
              </a:ext>
            </a:extLst>
          </p:cNvPr>
          <p:cNvSpPr>
            <a:spLocks noGrp="1"/>
          </p:cNvSpPr>
          <p:nvPr>
            <p:ph type="subTitle" idx="1"/>
          </p:nvPr>
        </p:nvSpPr>
        <p:spPr/>
        <p:txBody>
          <a:bodyPr>
            <a:normAutofit/>
          </a:bodyPr>
          <a:lstStyle/>
          <a:p>
            <a:r>
              <a:rPr lang="en-GB" sz="1100" dirty="0"/>
              <a:t>The 300 km long Klein Karoo region stretches all along the well-known R62 scenic route, from Montagu via higher-lying, cooler </a:t>
            </a:r>
            <a:r>
              <a:rPr lang="en-GB" sz="1100" dirty="0" err="1"/>
              <a:t>Barrydale</a:t>
            </a:r>
            <a:r>
              <a:rPr lang="en-GB" sz="1100" dirty="0"/>
              <a:t> towards </a:t>
            </a:r>
            <a:r>
              <a:rPr lang="en-GB" sz="1100" dirty="0" err="1"/>
              <a:t>Calitzdorp</a:t>
            </a:r>
            <a:r>
              <a:rPr lang="en-GB" sz="1100" dirty="0"/>
              <a:t>, </a:t>
            </a:r>
            <a:r>
              <a:rPr lang="en-GB" sz="1100" dirty="0" err="1"/>
              <a:t>Ladismith</a:t>
            </a:r>
            <a:r>
              <a:rPr lang="en-GB" sz="1100" dirty="0"/>
              <a:t>, Oudtshoorn and Herold in the Outeniqua mountains, making it the longest wine route in South Africa. </a:t>
            </a:r>
          </a:p>
          <a:p>
            <a:endParaRPr lang="en-GB" sz="1100" dirty="0"/>
          </a:p>
          <a:p>
            <a:endParaRPr lang="en-GB" sz="1100" dirty="0"/>
          </a:p>
        </p:txBody>
      </p:sp>
    </p:spTree>
    <p:extLst>
      <p:ext uri="{BB962C8B-B14F-4D97-AF65-F5344CB8AC3E}">
        <p14:creationId xmlns:p14="http://schemas.microsoft.com/office/powerpoint/2010/main" val="11493249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8595C21-5CE8-A7A6-CA6A-008298BDAEAC}"/>
            </a:ext>
          </a:extLst>
        </p:cNvPr>
        <p:cNvGrpSpPr/>
        <p:nvPr/>
      </p:nvGrpSpPr>
      <p:grpSpPr>
        <a:xfrm>
          <a:off x="0" y="0"/>
          <a:ext cx="0" cy="0"/>
          <a:chOff x="0" y="0"/>
          <a:chExt cx="0" cy="0"/>
        </a:xfrm>
      </p:grpSpPr>
      <p:sp>
        <p:nvSpPr>
          <p:cNvPr id="4" name="Subtitle 3">
            <a:extLst>
              <a:ext uri="{FF2B5EF4-FFF2-40B4-BE49-F238E27FC236}">
                <a16:creationId xmlns:a16="http://schemas.microsoft.com/office/drawing/2014/main" xmlns="" id="{10497095-9E8E-0BD7-8705-467991DC10D1}"/>
              </a:ext>
            </a:extLst>
          </p:cNvPr>
          <p:cNvSpPr>
            <a:spLocks noGrp="1"/>
          </p:cNvSpPr>
          <p:nvPr>
            <p:ph type="subTitle" idx="1"/>
          </p:nvPr>
        </p:nvSpPr>
        <p:spPr>
          <a:xfrm>
            <a:off x="900114" y="5949950"/>
            <a:ext cx="4493690" cy="908050"/>
          </a:xfrm>
        </p:spPr>
        <p:txBody>
          <a:bodyPr>
            <a:normAutofit lnSpcReduction="10000"/>
          </a:bodyPr>
          <a:lstStyle/>
          <a:p>
            <a:r>
              <a:rPr lang="en-ZA" dirty="0"/>
              <a:t>The Klein Karoo region is a unique and exceptionally diverse part of the Succulent Karoo Biome, encompassing diverging landscapes, climate, soils, flora and fauna.</a:t>
            </a:r>
          </a:p>
          <a:p>
            <a:endParaRPr lang="en-ZA" dirty="0"/>
          </a:p>
        </p:txBody>
      </p:sp>
      <p:pic>
        <p:nvPicPr>
          <p:cNvPr id="3" name="Picture 2">
            <a:extLst>
              <a:ext uri="{FF2B5EF4-FFF2-40B4-BE49-F238E27FC236}">
                <a16:creationId xmlns:a16="http://schemas.microsoft.com/office/drawing/2014/main" xmlns="" id="{F958AC88-0C14-4CFC-9F67-C0045406D8DC}"/>
              </a:ext>
            </a:extLst>
          </p:cNvPr>
          <p:cNvPicPr>
            <a:picLocks noChangeAspect="1"/>
          </p:cNvPicPr>
          <p:nvPr/>
        </p:nvPicPr>
        <p:blipFill>
          <a:blip r:embed="rId3">
            <a:extLst>
              <a:ext uri="{28A0092B-C50C-407E-A947-70E740481C1C}">
                <a14:useLocalDpi xmlns:a14="http://schemas.microsoft.com/office/drawing/2010/main" val="0"/>
              </a:ext>
            </a:extLst>
          </a:blip>
          <a:srcRect l="13315" t="6154" r="7351" b="21730"/>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613971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CCC0217-E9CF-4908-584F-FDA052315AD0}"/>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E4558C3B-E87C-B958-4E8D-5D86B5BA6397}"/>
              </a:ext>
            </a:extLst>
          </p:cNvPr>
          <p:cNvSpPr>
            <a:spLocks noGrp="1"/>
          </p:cNvSpPr>
          <p:nvPr>
            <p:ph type="subTitle" idx="1"/>
          </p:nvPr>
        </p:nvSpPr>
        <p:spPr>
          <a:xfrm>
            <a:off x="900112" y="5949950"/>
            <a:ext cx="3752911" cy="908050"/>
          </a:xfrm>
        </p:spPr>
        <p:txBody>
          <a:bodyPr>
            <a:normAutofit/>
          </a:bodyPr>
          <a:lstStyle/>
          <a:p>
            <a:r>
              <a:rPr lang="en-ZA" sz="1100" dirty="0"/>
              <a:t>The drier climate results in healthy vineyards which are grown organically to a large extent. The mean February temperature is 23.1⁰C (Montagu) and the rainfall averages 200 mm per year. </a:t>
            </a:r>
          </a:p>
          <a:p>
            <a:endParaRPr lang="en-ZA" sz="1100" dirty="0"/>
          </a:p>
        </p:txBody>
      </p:sp>
      <p:pic>
        <p:nvPicPr>
          <p:cNvPr id="2" name="Picture 1">
            <a:extLst>
              <a:ext uri="{FF2B5EF4-FFF2-40B4-BE49-F238E27FC236}">
                <a16:creationId xmlns:a16="http://schemas.microsoft.com/office/drawing/2014/main" xmlns="" id="{46A3DB47-56E1-769A-DB44-49DE16DC750D}"/>
              </a:ext>
            </a:extLst>
          </p:cNvPr>
          <p:cNvPicPr>
            <a:picLocks noChangeAspect="1"/>
          </p:cNvPicPr>
          <p:nvPr/>
        </p:nvPicPr>
        <p:blipFill>
          <a:blip r:embed="rId3">
            <a:extLst>
              <a:ext uri="{28A0092B-C50C-407E-A947-70E740481C1C}">
                <a14:useLocalDpi xmlns:a14="http://schemas.microsoft.com/office/drawing/2010/main" val="0"/>
              </a:ext>
            </a:extLst>
          </a:blip>
          <a:srcRect l="5419" t="6713" r="7935" b="37720"/>
          <a:stretch>
            <a:fillRect/>
          </a:stretch>
        </p:blipFill>
        <p:spPr>
          <a:xfrm>
            <a:off x="611188" y="368300"/>
            <a:ext cx="7921625" cy="3810161"/>
          </a:xfrm>
          <a:prstGeom prst="rect">
            <a:avLst/>
          </a:prstGeom>
        </p:spPr>
      </p:pic>
    </p:spTree>
    <p:extLst>
      <p:ext uri="{BB962C8B-B14F-4D97-AF65-F5344CB8AC3E}">
        <p14:creationId xmlns:p14="http://schemas.microsoft.com/office/powerpoint/2010/main" val="21892755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4DC3A1C-9C50-90C2-DD73-DA5B94D51717}"/>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69D1D021-757B-C4E2-7947-EF6860C1D3CC}"/>
              </a:ext>
            </a:extLst>
          </p:cNvPr>
          <p:cNvSpPr>
            <a:spLocks noGrp="1"/>
          </p:cNvSpPr>
          <p:nvPr>
            <p:ph type="subTitle" idx="1"/>
          </p:nvPr>
        </p:nvSpPr>
        <p:spPr>
          <a:xfrm>
            <a:off x="900113" y="5949950"/>
            <a:ext cx="4095957" cy="908050"/>
          </a:xfrm>
        </p:spPr>
        <p:txBody>
          <a:bodyPr>
            <a:normAutofit/>
          </a:bodyPr>
          <a:lstStyle/>
          <a:p>
            <a:r>
              <a:rPr lang="en-ZA" sz="1100" dirty="0"/>
              <a:t>The Klein Karoo is first and foremost an agricultural region. Regional products are diverse and include the production of hops (80% of the total South African production), ostrich-related products (77% of the country’s total production) and fruit. </a:t>
            </a:r>
          </a:p>
          <a:p>
            <a:endParaRPr lang="en-ZA" sz="1100" dirty="0"/>
          </a:p>
        </p:txBody>
      </p:sp>
      <p:pic>
        <p:nvPicPr>
          <p:cNvPr id="2" name="Picture 1">
            <a:extLst>
              <a:ext uri="{FF2B5EF4-FFF2-40B4-BE49-F238E27FC236}">
                <a16:creationId xmlns:a16="http://schemas.microsoft.com/office/drawing/2014/main" xmlns="" id="{638F6E4E-CB68-88CD-E42B-EFBB02769BE0}"/>
              </a:ext>
            </a:extLst>
          </p:cNvPr>
          <p:cNvPicPr>
            <a:picLocks noChangeAspect="1"/>
          </p:cNvPicPr>
          <p:nvPr/>
        </p:nvPicPr>
        <p:blipFill>
          <a:blip r:embed="rId3">
            <a:extLst>
              <a:ext uri="{28A0092B-C50C-407E-A947-70E740481C1C}">
                <a14:useLocalDpi xmlns:a14="http://schemas.microsoft.com/office/drawing/2010/main" val="0"/>
              </a:ext>
            </a:extLst>
          </a:blip>
          <a:srcRect l="10934" t="6053" r="10934" b="22922"/>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23878543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30A165C-9038-9685-D7A1-C7418406B22E}"/>
            </a:ext>
          </a:extLst>
        </p:cNvPr>
        <p:cNvGrpSpPr/>
        <p:nvPr/>
      </p:nvGrpSpPr>
      <p:grpSpPr>
        <a:xfrm>
          <a:off x="0" y="0"/>
          <a:ext cx="0" cy="0"/>
          <a:chOff x="0" y="0"/>
          <a:chExt cx="0" cy="0"/>
        </a:xfrm>
      </p:grpSpPr>
      <p:sp>
        <p:nvSpPr>
          <p:cNvPr id="5" name="Subtitle 23">
            <a:extLst>
              <a:ext uri="{FF2B5EF4-FFF2-40B4-BE49-F238E27FC236}">
                <a16:creationId xmlns:a16="http://schemas.microsoft.com/office/drawing/2014/main" xmlns="" id="{B24F4B46-B220-1BEF-A3DB-4F3352C7EC78}"/>
              </a:ext>
            </a:extLst>
          </p:cNvPr>
          <p:cNvSpPr>
            <a:spLocks noGrp="1"/>
          </p:cNvSpPr>
          <p:nvPr>
            <p:ph type="subTitle" idx="1"/>
          </p:nvPr>
        </p:nvSpPr>
        <p:spPr>
          <a:xfrm>
            <a:off x="900113" y="5949950"/>
            <a:ext cx="4667310" cy="908050"/>
          </a:xfrm>
        </p:spPr>
        <p:txBody>
          <a:bodyPr>
            <a:noAutofit/>
          </a:bodyPr>
          <a:lstStyle/>
          <a:p>
            <a:r>
              <a:rPr lang="en-ZA" sz="1100" dirty="0"/>
              <a:t>There are only 1 981 hectares of vines in the Klein Karoo, comprising 21% red-wine and 79% white-wine grape varieties. The Klein Karoo yields approximately 30 716 tons of grapes and produces 21 million litres of wine per year, just 2.8% of the country’s total wine production.</a:t>
            </a:r>
          </a:p>
          <a:p>
            <a:endParaRPr lang="en-ZA" sz="1100" dirty="0"/>
          </a:p>
        </p:txBody>
      </p:sp>
      <p:pic>
        <p:nvPicPr>
          <p:cNvPr id="3" name="Picture 2">
            <a:extLst>
              <a:ext uri="{FF2B5EF4-FFF2-40B4-BE49-F238E27FC236}">
                <a16:creationId xmlns:a16="http://schemas.microsoft.com/office/drawing/2014/main" xmlns="" id="{7CB5ECE5-33ED-5571-791C-265F256316BD}"/>
              </a:ext>
            </a:extLst>
          </p:cNvPr>
          <p:cNvPicPr>
            <a:picLocks noChangeAspect="1"/>
          </p:cNvPicPr>
          <p:nvPr/>
        </p:nvPicPr>
        <p:blipFill>
          <a:blip r:embed="rId3">
            <a:extLst>
              <a:ext uri="{28A0092B-C50C-407E-A947-70E740481C1C}">
                <a14:useLocalDpi xmlns:a14="http://schemas.microsoft.com/office/drawing/2010/main" val="0"/>
              </a:ext>
            </a:extLst>
          </a:blip>
          <a:srcRect l="4992" t="6806" r="17062" b="22343"/>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32562459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7EB936E-E737-B7F3-B535-82C73B920472}"/>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1CDC74C4-E31C-E747-CE12-FCFF044E1ACE}"/>
              </a:ext>
            </a:extLst>
          </p:cNvPr>
          <p:cNvSpPr>
            <a:spLocks noGrp="1"/>
          </p:cNvSpPr>
          <p:nvPr>
            <p:ph type="subTitle" idx="1"/>
          </p:nvPr>
        </p:nvSpPr>
        <p:spPr>
          <a:xfrm>
            <a:off x="900114" y="5949950"/>
            <a:ext cx="3342702" cy="908050"/>
          </a:xfrm>
        </p:spPr>
        <p:txBody>
          <a:bodyPr>
            <a:normAutofit/>
          </a:bodyPr>
          <a:lstStyle/>
          <a:p>
            <a:r>
              <a:rPr lang="en-ZA" sz="1100" dirty="0"/>
              <a:t>This area is known for relative extremes when it comes to soil and climate, resulting in diverse terroir and an exciting selection of different wine styles.</a:t>
            </a:r>
          </a:p>
          <a:p>
            <a:endParaRPr lang="en-ZA" sz="1100" dirty="0"/>
          </a:p>
          <a:p>
            <a:endParaRPr lang="en-ZA" sz="1100" dirty="0"/>
          </a:p>
          <a:p>
            <a:endParaRPr lang="en-ZA" sz="1100" dirty="0"/>
          </a:p>
        </p:txBody>
      </p:sp>
      <p:pic>
        <p:nvPicPr>
          <p:cNvPr id="2" name="Picture 1">
            <a:extLst>
              <a:ext uri="{FF2B5EF4-FFF2-40B4-BE49-F238E27FC236}">
                <a16:creationId xmlns:a16="http://schemas.microsoft.com/office/drawing/2014/main" xmlns="" id="{06FE1357-38B3-F75F-9223-DFAAD7F715F3}"/>
              </a:ext>
            </a:extLst>
          </p:cNvPr>
          <p:cNvPicPr>
            <a:picLocks noChangeAspect="1"/>
          </p:cNvPicPr>
          <p:nvPr/>
        </p:nvPicPr>
        <p:blipFill>
          <a:blip r:embed="rId3"/>
          <a:srcRect l="4720" t="633" r="2274" b="967"/>
          <a:stretch>
            <a:fillRect/>
          </a:stretch>
        </p:blipFill>
        <p:spPr>
          <a:xfrm>
            <a:off x="611188" y="368299"/>
            <a:ext cx="7921625" cy="5400675"/>
          </a:xfrm>
          <a:prstGeom prst="rect">
            <a:avLst/>
          </a:prstGeom>
        </p:spPr>
      </p:pic>
    </p:spTree>
    <p:extLst>
      <p:ext uri="{BB962C8B-B14F-4D97-AF65-F5344CB8AC3E}">
        <p14:creationId xmlns:p14="http://schemas.microsoft.com/office/powerpoint/2010/main" val="21564196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3271139-DB8E-0E2C-FBA2-CC131D3BBA2D}"/>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F75BD4B3-852C-7D14-637B-A5A6C1642809}"/>
              </a:ext>
            </a:extLst>
          </p:cNvPr>
          <p:cNvSpPr>
            <a:spLocks noGrp="1"/>
          </p:cNvSpPr>
          <p:nvPr>
            <p:ph type="subTitle" idx="1"/>
          </p:nvPr>
        </p:nvSpPr>
        <p:spPr>
          <a:xfrm>
            <a:off x="900113" y="5949950"/>
            <a:ext cx="4134874" cy="908050"/>
          </a:xfrm>
        </p:spPr>
        <p:txBody>
          <a:bodyPr>
            <a:normAutofit/>
          </a:bodyPr>
          <a:lstStyle/>
          <a:p>
            <a:r>
              <a:rPr lang="en-ZA" sz="1100" dirty="0"/>
              <a:t>It is interesting to note that some of the highest mountain peaks in the Western Cape enclose this region. Winter rains and snow form an important part in the life cycle of the vineyard, and the region has great potential for growth.</a:t>
            </a:r>
          </a:p>
          <a:p>
            <a:endParaRPr lang="en-ZA" sz="1100" dirty="0"/>
          </a:p>
        </p:txBody>
      </p:sp>
      <p:pic>
        <p:nvPicPr>
          <p:cNvPr id="2" name="Picture 1">
            <a:extLst>
              <a:ext uri="{FF2B5EF4-FFF2-40B4-BE49-F238E27FC236}">
                <a16:creationId xmlns:a16="http://schemas.microsoft.com/office/drawing/2014/main" xmlns="" id="{671A3977-9ED2-96D9-A3CB-843F336A7595}"/>
              </a:ext>
            </a:extLst>
          </p:cNvPr>
          <p:cNvPicPr>
            <a:picLocks noChangeAspect="1"/>
          </p:cNvPicPr>
          <p:nvPr/>
        </p:nvPicPr>
        <p:blipFill>
          <a:blip r:embed="rId3">
            <a:extLst>
              <a:ext uri="{28A0092B-C50C-407E-A947-70E740481C1C}">
                <a14:useLocalDpi xmlns:a14="http://schemas.microsoft.com/office/drawing/2010/main" val="0"/>
              </a:ext>
            </a:extLst>
          </a:blip>
          <a:srcRect l="8528" t="7335" r="12745" b="21102"/>
          <a:stretch>
            <a:fillRect/>
          </a:stretch>
        </p:blipFill>
        <p:spPr>
          <a:xfrm>
            <a:off x="611188" y="368300"/>
            <a:ext cx="7921626" cy="5400675"/>
          </a:xfrm>
          <a:prstGeom prst="rect">
            <a:avLst/>
          </a:prstGeom>
        </p:spPr>
      </p:pic>
    </p:spTree>
    <p:extLst>
      <p:ext uri="{BB962C8B-B14F-4D97-AF65-F5344CB8AC3E}">
        <p14:creationId xmlns:p14="http://schemas.microsoft.com/office/powerpoint/2010/main" val="36453242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A7F88D0-DBA5-6153-4C07-6BB7378DC0EB}"/>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C1F6C652-88E4-2FEF-D603-862F57A555E9}"/>
              </a:ext>
            </a:extLst>
          </p:cNvPr>
          <p:cNvSpPr>
            <a:spLocks noGrp="1"/>
          </p:cNvSpPr>
          <p:nvPr>
            <p:ph type="subTitle" idx="1"/>
          </p:nvPr>
        </p:nvSpPr>
        <p:spPr>
          <a:xfrm>
            <a:off x="900113" y="5949950"/>
            <a:ext cx="4238417" cy="908050"/>
          </a:xfrm>
        </p:spPr>
        <p:txBody>
          <a:bodyPr>
            <a:noAutofit/>
          </a:bodyPr>
          <a:lstStyle/>
          <a:p>
            <a:r>
              <a:rPr lang="en-ZA" sz="1100" dirty="0"/>
              <a:t>These mountains form part of the Cape fold belt and consist mainly of Table Mountain sandstone, while most of the Klein Karoo forms part of the </a:t>
            </a:r>
            <a:r>
              <a:rPr lang="en-ZA" sz="1100" dirty="0" err="1"/>
              <a:t>Bokkeveld</a:t>
            </a:r>
            <a:r>
              <a:rPr lang="en-ZA" sz="1100" dirty="0"/>
              <a:t> shale grouping, with good water retention and high nutrient properties.</a:t>
            </a:r>
          </a:p>
        </p:txBody>
      </p:sp>
      <p:pic>
        <p:nvPicPr>
          <p:cNvPr id="2" name="Picture 1">
            <a:extLst>
              <a:ext uri="{FF2B5EF4-FFF2-40B4-BE49-F238E27FC236}">
                <a16:creationId xmlns:a16="http://schemas.microsoft.com/office/drawing/2014/main" xmlns="" id="{35D98461-B3E6-06B0-DF1E-51E27792E5BF}"/>
              </a:ext>
            </a:extLst>
          </p:cNvPr>
          <p:cNvPicPr>
            <a:picLocks noChangeAspect="1"/>
          </p:cNvPicPr>
          <p:nvPr/>
        </p:nvPicPr>
        <p:blipFill>
          <a:blip r:embed="rId3">
            <a:extLst>
              <a:ext uri="{28A0092B-C50C-407E-A947-70E740481C1C}">
                <a14:useLocalDpi xmlns:a14="http://schemas.microsoft.com/office/drawing/2010/main" val="0"/>
              </a:ext>
            </a:extLst>
          </a:blip>
          <a:srcRect l="7144" t="6357" r="13787" b="21768"/>
          <a:stretch>
            <a:fillRect/>
          </a:stretch>
        </p:blipFill>
        <p:spPr>
          <a:xfrm>
            <a:off x="611188" y="368300"/>
            <a:ext cx="7921626" cy="5400675"/>
          </a:xfrm>
          <a:prstGeom prst="rect">
            <a:avLst/>
          </a:prstGeom>
        </p:spPr>
      </p:pic>
    </p:spTree>
    <p:extLst>
      <p:ext uri="{BB962C8B-B14F-4D97-AF65-F5344CB8AC3E}">
        <p14:creationId xmlns:p14="http://schemas.microsoft.com/office/powerpoint/2010/main" val="7846316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E902C88-BDF8-144C-E8B9-7CB725D406BA}"/>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710A026C-72B2-5BBF-6A7A-2E6B8EA56B8E}"/>
              </a:ext>
            </a:extLst>
          </p:cNvPr>
          <p:cNvSpPr>
            <a:spLocks noGrp="1"/>
          </p:cNvSpPr>
          <p:nvPr>
            <p:ph type="subTitle" idx="1"/>
          </p:nvPr>
        </p:nvSpPr>
        <p:spPr>
          <a:xfrm>
            <a:off x="900113" y="5949950"/>
            <a:ext cx="3324416" cy="908050"/>
          </a:xfrm>
        </p:spPr>
        <p:txBody>
          <a:bodyPr>
            <a:normAutofit/>
          </a:bodyPr>
          <a:lstStyle/>
          <a:p>
            <a:r>
              <a:rPr lang="en-ZA" sz="1100" dirty="0"/>
              <a:t>Viticulture takes place as plantings in finger-like kloofs, valleys and riverine sites in a rugged mountainous landscape.</a:t>
            </a:r>
          </a:p>
          <a:p>
            <a:endParaRPr lang="en-ZA" sz="1100" dirty="0"/>
          </a:p>
        </p:txBody>
      </p:sp>
      <p:pic>
        <p:nvPicPr>
          <p:cNvPr id="2" name="Picture 1">
            <a:extLst>
              <a:ext uri="{FF2B5EF4-FFF2-40B4-BE49-F238E27FC236}">
                <a16:creationId xmlns:a16="http://schemas.microsoft.com/office/drawing/2014/main" xmlns="" id="{FC21F1FB-C828-8FAB-2481-081686637CCC}"/>
              </a:ext>
            </a:extLst>
          </p:cNvPr>
          <p:cNvPicPr>
            <a:picLocks noChangeAspect="1"/>
          </p:cNvPicPr>
          <p:nvPr/>
        </p:nvPicPr>
        <p:blipFill>
          <a:blip r:embed="rId3">
            <a:extLst>
              <a:ext uri="{28A0092B-C50C-407E-A947-70E740481C1C}">
                <a14:useLocalDpi xmlns:a14="http://schemas.microsoft.com/office/drawing/2010/main" val="0"/>
              </a:ext>
            </a:extLst>
          </a:blip>
          <a:srcRect l="7123" t="5922" r="13721" b="22124"/>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27687534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8A82691-8AB3-0A2E-4416-5B0C518B4D1A}"/>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B29D242B-CF00-2542-9C01-F080FFF26B5A}"/>
              </a:ext>
            </a:extLst>
          </p:cNvPr>
          <p:cNvSpPr>
            <a:spLocks noGrp="1"/>
          </p:cNvSpPr>
          <p:nvPr>
            <p:ph type="subTitle" idx="1"/>
          </p:nvPr>
        </p:nvSpPr>
        <p:spPr>
          <a:xfrm>
            <a:off x="900113" y="5949950"/>
            <a:ext cx="4154487" cy="908050"/>
          </a:xfrm>
        </p:spPr>
        <p:txBody>
          <a:bodyPr>
            <a:normAutofit/>
          </a:bodyPr>
          <a:lstStyle/>
          <a:p>
            <a:r>
              <a:rPr lang="en-ZA" sz="1100" dirty="0"/>
              <a:t>Traditionally plantings took place in valleys on deep alluvial soils derived from sandstone and/or shale, whereas more recent plantings take place on higher lying, cooler positions on skeletal, stony soils, mainly derived from shale.</a:t>
            </a:r>
          </a:p>
          <a:p>
            <a:endParaRPr lang="en-ZA" sz="1100" dirty="0"/>
          </a:p>
        </p:txBody>
      </p:sp>
      <p:pic>
        <p:nvPicPr>
          <p:cNvPr id="2" name="Picture 1">
            <a:extLst>
              <a:ext uri="{FF2B5EF4-FFF2-40B4-BE49-F238E27FC236}">
                <a16:creationId xmlns:a16="http://schemas.microsoft.com/office/drawing/2014/main" xmlns="" id="{CF053BA2-EBD7-F572-4218-B5C1BC723733}"/>
              </a:ext>
            </a:extLst>
          </p:cNvPr>
          <p:cNvPicPr>
            <a:picLocks noChangeAspect="1"/>
          </p:cNvPicPr>
          <p:nvPr/>
        </p:nvPicPr>
        <p:blipFill>
          <a:blip r:embed="rId3">
            <a:extLst>
              <a:ext uri="{28A0092B-C50C-407E-A947-70E740481C1C}">
                <a14:useLocalDpi xmlns:a14="http://schemas.microsoft.com/office/drawing/2010/main" val="0"/>
              </a:ext>
            </a:extLst>
          </a:blip>
          <a:srcRect l="10070" t="6487" r="10070" b="20919"/>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16270811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0EB8C51-EACC-E812-331F-7CD0D835CD28}"/>
            </a:ext>
          </a:extLst>
        </p:cNvPr>
        <p:cNvGrpSpPr/>
        <p:nvPr/>
      </p:nvGrpSpPr>
      <p:grpSpPr>
        <a:xfrm>
          <a:off x="0" y="0"/>
          <a:ext cx="0" cy="0"/>
          <a:chOff x="0" y="0"/>
          <a:chExt cx="0" cy="0"/>
        </a:xfrm>
      </p:grpSpPr>
      <p:sp>
        <p:nvSpPr>
          <p:cNvPr id="4" name="Subtitle 3">
            <a:extLst>
              <a:ext uri="{FF2B5EF4-FFF2-40B4-BE49-F238E27FC236}">
                <a16:creationId xmlns:a16="http://schemas.microsoft.com/office/drawing/2014/main" xmlns="" id="{A3C83B59-9F13-55D2-4B7D-C218E27E88C8}"/>
              </a:ext>
            </a:extLst>
          </p:cNvPr>
          <p:cNvSpPr>
            <a:spLocks noGrp="1"/>
          </p:cNvSpPr>
          <p:nvPr>
            <p:ph type="subTitle" idx="1"/>
          </p:nvPr>
        </p:nvSpPr>
        <p:spPr>
          <a:xfrm>
            <a:off x="900113" y="5949950"/>
            <a:ext cx="3242119" cy="908050"/>
          </a:xfrm>
        </p:spPr>
        <p:txBody>
          <a:bodyPr>
            <a:normAutofit/>
          </a:bodyPr>
          <a:lstStyle/>
          <a:p>
            <a:r>
              <a:rPr lang="en-ZA" sz="1100" dirty="0"/>
              <a:t>The area is known for its fortified wines, including Muscadel and Port-style wines, but new trends have emerged in the last decade.</a:t>
            </a:r>
          </a:p>
        </p:txBody>
      </p:sp>
      <p:pic>
        <p:nvPicPr>
          <p:cNvPr id="2" name="Picture 1">
            <a:extLst>
              <a:ext uri="{FF2B5EF4-FFF2-40B4-BE49-F238E27FC236}">
                <a16:creationId xmlns:a16="http://schemas.microsoft.com/office/drawing/2014/main" xmlns="" id="{8CE909E7-0DD5-2305-B51B-1F931CD3DEEE}"/>
              </a:ext>
            </a:extLst>
          </p:cNvPr>
          <p:cNvPicPr>
            <a:picLocks noChangeAspect="1"/>
          </p:cNvPicPr>
          <p:nvPr/>
        </p:nvPicPr>
        <p:blipFill>
          <a:blip r:embed="rId3">
            <a:extLst>
              <a:ext uri="{28A0092B-C50C-407E-A947-70E740481C1C}">
                <a14:useLocalDpi xmlns:a14="http://schemas.microsoft.com/office/drawing/2010/main" val="0"/>
              </a:ext>
            </a:extLst>
          </a:blip>
          <a:srcRect l="6670" t="6846" r="6685" b="32775"/>
          <a:stretch>
            <a:fillRect/>
          </a:stretch>
        </p:blipFill>
        <p:spPr>
          <a:xfrm>
            <a:off x="611188" y="368301"/>
            <a:ext cx="7921625" cy="4140199"/>
          </a:xfrm>
          <a:prstGeom prst="rect">
            <a:avLst/>
          </a:prstGeom>
        </p:spPr>
      </p:pic>
    </p:spTree>
    <p:extLst>
      <p:ext uri="{BB962C8B-B14F-4D97-AF65-F5344CB8AC3E}">
        <p14:creationId xmlns:p14="http://schemas.microsoft.com/office/powerpoint/2010/main" val="4570214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4844630-29B9-0AFF-3BE3-3493230C0B13}"/>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72737CD1-7AE0-D60E-73F7-AE6620B07B49}"/>
              </a:ext>
            </a:extLst>
          </p:cNvPr>
          <p:cNvSpPr>
            <a:spLocks noGrp="1"/>
          </p:cNvSpPr>
          <p:nvPr>
            <p:ph type="subTitle" idx="1"/>
          </p:nvPr>
        </p:nvSpPr>
        <p:spPr>
          <a:xfrm>
            <a:off x="900113" y="5949950"/>
            <a:ext cx="3671887" cy="908050"/>
          </a:xfrm>
        </p:spPr>
        <p:txBody>
          <a:bodyPr>
            <a:normAutofit/>
          </a:bodyPr>
          <a:lstStyle/>
          <a:p>
            <a:r>
              <a:rPr lang="en-ZA" sz="1100" dirty="0"/>
              <a:t>Montagu, the ‘gateway’ to the Klein Karoo, nestles in the far western corner of the Klein Karoo. The area now boasts some high quality Chenin Blanc and Cabernet Sauvignon vineyards and wines.</a:t>
            </a:r>
          </a:p>
          <a:p>
            <a:endParaRPr lang="en-ZA" sz="1100" dirty="0"/>
          </a:p>
        </p:txBody>
      </p:sp>
      <p:pic>
        <p:nvPicPr>
          <p:cNvPr id="5" name="Picture 4">
            <a:extLst>
              <a:ext uri="{FF2B5EF4-FFF2-40B4-BE49-F238E27FC236}">
                <a16:creationId xmlns:a16="http://schemas.microsoft.com/office/drawing/2014/main" xmlns="" id="{846FD426-BFE4-CB15-3975-79CA7C878FFE}"/>
              </a:ext>
            </a:extLst>
          </p:cNvPr>
          <p:cNvPicPr>
            <a:picLocks noChangeAspect="1"/>
          </p:cNvPicPr>
          <p:nvPr/>
        </p:nvPicPr>
        <p:blipFill>
          <a:blip r:embed="rId3"/>
          <a:srcRect t="1398"/>
          <a:stretch>
            <a:fillRect/>
          </a:stretch>
        </p:blipFill>
        <p:spPr>
          <a:xfrm>
            <a:off x="611188" y="368301"/>
            <a:ext cx="7921625" cy="5400674"/>
          </a:xfrm>
          <a:prstGeom prst="rect">
            <a:avLst/>
          </a:prstGeom>
        </p:spPr>
      </p:pic>
    </p:spTree>
    <p:extLst>
      <p:ext uri="{BB962C8B-B14F-4D97-AF65-F5344CB8AC3E}">
        <p14:creationId xmlns:p14="http://schemas.microsoft.com/office/powerpoint/2010/main" val="29769604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2B57A36-CD14-F421-ADC9-3013C23F0C6D}"/>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DDCD34EE-E150-62A0-39E5-FA63A8EDBC71}"/>
              </a:ext>
            </a:extLst>
          </p:cNvPr>
          <p:cNvSpPr>
            <a:spLocks noGrp="1"/>
          </p:cNvSpPr>
          <p:nvPr>
            <p:ph type="subTitle" idx="1"/>
          </p:nvPr>
        </p:nvSpPr>
        <p:spPr>
          <a:xfrm>
            <a:off x="900112" y="5949950"/>
            <a:ext cx="3976688" cy="908050"/>
          </a:xfrm>
        </p:spPr>
        <p:txBody>
          <a:bodyPr>
            <a:normAutofit/>
          </a:bodyPr>
          <a:lstStyle/>
          <a:p>
            <a:r>
              <a:rPr lang="en-ZA" sz="1100" dirty="0"/>
              <a:t>The high-altitude Koo Plateau ward is a unique mountain basin in one of the coldest areas in the Western Cape. Snowfall in the basin in winter is a common occurrence, as well as frost in lower-lying positions.</a:t>
            </a:r>
          </a:p>
          <a:p>
            <a:endParaRPr lang="en-ZA" sz="1100" dirty="0"/>
          </a:p>
        </p:txBody>
      </p:sp>
      <p:pic>
        <p:nvPicPr>
          <p:cNvPr id="2" name="Picture 1" descr="Map&#10;&#10;Description automatically generated">
            <a:extLst>
              <a:ext uri="{FF2B5EF4-FFF2-40B4-BE49-F238E27FC236}">
                <a16:creationId xmlns:a16="http://schemas.microsoft.com/office/drawing/2014/main" xmlns="" id="{3E58D433-2821-5AC3-A3C7-B6B4A589362B}"/>
              </a:ext>
            </a:extLst>
          </p:cNvPr>
          <p:cNvPicPr>
            <a:picLocks noChangeAspect="1"/>
          </p:cNvPicPr>
          <p:nvPr/>
        </p:nvPicPr>
        <p:blipFill>
          <a:blip r:embed="rId3"/>
          <a:srcRect l="1072" t="3585" r="8443"/>
          <a:stretch>
            <a:fillRect/>
          </a:stretch>
        </p:blipFill>
        <p:spPr>
          <a:xfrm>
            <a:off x="611188" y="368299"/>
            <a:ext cx="7921625" cy="5400675"/>
          </a:xfrm>
          <a:prstGeom prst="rect">
            <a:avLst/>
          </a:prstGeom>
        </p:spPr>
      </p:pic>
    </p:spTree>
    <p:extLst>
      <p:ext uri="{BB962C8B-B14F-4D97-AF65-F5344CB8AC3E}">
        <p14:creationId xmlns:p14="http://schemas.microsoft.com/office/powerpoint/2010/main" val="40829659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10E7057-E87C-A854-A203-2B9A85FD4C9F}"/>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F9793E57-EB47-0A0B-884C-48F96C059BD7}"/>
              </a:ext>
            </a:extLst>
          </p:cNvPr>
          <p:cNvSpPr>
            <a:spLocks noGrp="1"/>
          </p:cNvSpPr>
          <p:nvPr>
            <p:ph type="subTitle" idx="1"/>
          </p:nvPr>
        </p:nvSpPr>
        <p:spPr>
          <a:xfrm>
            <a:off x="900113" y="5949950"/>
            <a:ext cx="3773487" cy="908050"/>
          </a:xfrm>
        </p:spPr>
        <p:txBody>
          <a:bodyPr>
            <a:noAutofit/>
          </a:bodyPr>
          <a:lstStyle/>
          <a:p>
            <a:r>
              <a:rPr lang="en-ZA" sz="1100" dirty="0"/>
              <a:t>Moving eastward along the R62 you will find the cool-climate </a:t>
            </a:r>
            <a:r>
              <a:rPr lang="en-ZA" sz="1100" dirty="0" err="1"/>
              <a:t>Tradouw</a:t>
            </a:r>
            <a:r>
              <a:rPr lang="en-ZA" sz="1100" dirty="0"/>
              <a:t> Highlands ward on a plateau overlooking the Langeberg mountains. Export apples and pears are produced here alongside Sauvignon Blanc and Shiraz.</a:t>
            </a:r>
          </a:p>
          <a:p>
            <a:endParaRPr lang="en-ZA" sz="1100" dirty="0"/>
          </a:p>
        </p:txBody>
      </p:sp>
      <p:pic>
        <p:nvPicPr>
          <p:cNvPr id="2" name="Picture 1">
            <a:extLst>
              <a:ext uri="{FF2B5EF4-FFF2-40B4-BE49-F238E27FC236}">
                <a16:creationId xmlns:a16="http://schemas.microsoft.com/office/drawing/2014/main" xmlns="" id="{CC30F434-079C-65CC-A74E-FD29EC69D510}"/>
              </a:ext>
            </a:extLst>
          </p:cNvPr>
          <p:cNvPicPr>
            <a:picLocks noChangeAspect="1"/>
          </p:cNvPicPr>
          <p:nvPr/>
        </p:nvPicPr>
        <p:blipFill>
          <a:blip r:embed="rId3">
            <a:extLst>
              <a:ext uri="{28A0092B-C50C-407E-A947-70E740481C1C}">
                <a14:useLocalDpi xmlns:a14="http://schemas.microsoft.com/office/drawing/2010/main" val="0"/>
              </a:ext>
            </a:extLst>
          </a:blip>
          <a:srcRect l="7861" t="6446" r="12855" b="21482"/>
          <a:stretch>
            <a:fillRect/>
          </a:stretch>
        </p:blipFill>
        <p:spPr>
          <a:xfrm>
            <a:off x="611188" y="368300"/>
            <a:ext cx="7921625" cy="5400675"/>
          </a:xfrm>
          <a:prstGeom prst="rect">
            <a:avLst/>
          </a:prstGeom>
        </p:spPr>
      </p:pic>
      <p:pic>
        <p:nvPicPr>
          <p:cNvPr id="4" name="Picture 3">
            <a:extLst>
              <a:ext uri="{FF2B5EF4-FFF2-40B4-BE49-F238E27FC236}">
                <a16:creationId xmlns:a16="http://schemas.microsoft.com/office/drawing/2014/main" xmlns="" id="{849C6794-CCDE-30F0-2DEC-EEE8C5DFCC82}"/>
              </a:ext>
            </a:extLst>
          </p:cNvPr>
          <p:cNvPicPr>
            <a:picLocks noChangeAspect="1"/>
          </p:cNvPicPr>
          <p:nvPr/>
        </p:nvPicPr>
        <p:blipFill>
          <a:blip r:embed="rId3">
            <a:extLst>
              <a:ext uri="{28A0092B-C50C-407E-A947-70E740481C1C}">
                <a14:useLocalDpi xmlns:a14="http://schemas.microsoft.com/office/drawing/2010/main" val="0"/>
              </a:ext>
            </a:extLst>
          </a:blip>
          <a:srcRect l="70908" t="6446" r="5592" b="21482"/>
          <a:stretch>
            <a:fillRect/>
          </a:stretch>
        </p:blipFill>
        <p:spPr>
          <a:xfrm>
            <a:off x="6184900" y="368300"/>
            <a:ext cx="2347913" cy="5400675"/>
          </a:xfrm>
          <a:prstGeom prst="rect">
            <a:avLst/>
          </a:prstGeom>
        </p:spPr>
      </p:pic>
    </p:spTree>
    <p:extLst>
      <p:ext uri="{BB962C8B-B14F-4D97-AF65-F5344CB8AC3E}">
        <p14:creationId xmlns:p14="http://schemas.microsoft.com/office/powerpoint/2010/main" val="34544866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86D17B5-73F7-3FC2-DF57-864C29CF78ED}"/>
            </a:ext>
          </a:extLst>
        </p:cNvPr>
        <p:cNvGrpSpPr/>
        <p:nvPr/>
      </p:nvGrpSpPr>
      <p:grpSpPr>
        <a:xfrm>
          <a:off x="0" y="0"/>
          <a:ext cx="0" cy="0"/>
          <a:chOff x="0" y="0"/>
          <a:chExt cx="0" cy="0"/>
        </a:xfrm>
      </p:grpSpPr>
      <p:sp>
        <p:nvSpPr>
          <p:cNvPr id="4" name="Subtitle 3">
            <a:extLst>
              <a:ext uri="{FF2B5EF4-FFF2-40B4-BE49-F238E27FC236}">
                <a16:creationId xmlns:a16="http://schemas.microsoft.com/office/drawing/2014/main" xmlns="" id="{1EE492A4-7626-6051-58BF-A94E1C969805}"/>
              </a:ext>
            </a:extLst>
          </p:cNvPr>
          <p:cNvSpPr>
            <a:spLocks noGrp="1"/>
          </p:cNvSpPr>
          <p:nvPr>
            <p:ph type="subTitle" idx="1"/>
          </p:nvPr>
        </p:nvSpPr>
        <p:spPr>
          <a:xfrm>
            <a:off x="900113" y="5949950"/>
            <a:ext cx="3671887" cy="908050"/>
          </a:xfrm>
        </p:spPr>
        <p:txBody>
          <a:bodyPr>
            <a:noAutofit/>
          </a:bodyPr>
          <a:lstStyle/>
          <a:p>
            <a:r>
              <a:rPr lang="en-ZA" sz="1100" dirty="0"/>
              <a:t>Closer to the town of </a:t>
            </a:r>
            <a:r>
              <a:rPr lang="en-ZA" sz="1100" dirty="0" err="1"/>
              <a:t>Barrydale</a:t>
            </a:r>
            <a:r>
              <a:rPr lang="en-ZA" sz="1100" dirty="0"/>
              <a:t> is another ward, </a:t>
            </a:r>
            <a:r>
              <a:rPr lang="en-ZA" sz="1100" dirty="0" err="1"/>
              <a:t>Tradouw</a:t>
            </a:r>
            <a:r>
              <a:rPr lang="en-ZA" sz="1100" dirty="0"/>
              <a:t>. Low night temperatures allow for the crafting of premium wines, especially Chardonnay and Cabernet Franc.</a:t>
            </a:r>
          </a:p>
          <a:p>
            <a:endParaRPr lang="en-ZA" sz="1100" dirty="0"/>
          </a:p>
        </p:txBody>
      </p:sp>
      <p:pic>
        <p:nvPicPr>
          <p:cNvPr id="2" name="Picture 1">
            <a:extLst>
              <a:ext uri="{FF2B5EF4-FFF2-40B4-BE49-F238E27FC236}">
                <a16:creationId xmlns:a16="http://schemas.microsoft.com/office/drawing/2014/main" xmlns="" id="{E012482C-A217-64AA-CEB4-1633B6E17184}"/>
              </a:ext>
            </a:extLst>
          </p:cNvPr>
          <p:cNvPicPr>
            <a:picLocks noChangeAspect="1"/>
          </p:cNvPicPr>
          <p:nvPr/>
        </p:nvPicPr>
        <p:blipFill>
          <a:blip r:embed="rId3">
            <a:extLst>
              <a:ext uri="{28A0092B-C50C-407E-A947-70E740481C1C}">
                <a14:useLocalDpi xmlns:a14="http://schemas.microsoft.com/office/drawing/2010/main" val="0"/>
              </a:ext>
            </a:extLst>
          </a:blip>
          <a:srcRect l="4606" t="6123" r="15833" b="21556"/>
          <a:stretch>
            <a:fillRect/>
          </a:stretch>
        </p:blipFill>
        <p:spPr>
          <a:xfrm>
            <a:off x="611187" y="368300"/>
            <a:ext cx="7921625" cy="5400675"/>
          </a:xfrm>
          <a:prstGeom prst="rect">
            <a:avLst/>
          </a:prstGeom>
        </p:spPr>
      </p:pic>
      <p:pic>
        <p:nvPicPr>
          <p:cNvPr id="5" name="Picture 4">
            <a:extLst>
              <a:ext uri="{FF2B5EF4-FFF2-40B4-BE49-F238E27FC236}">
                <a16:creationId xmlns:a16="http://schemas.microsoft.com/office/drawing/2014/main" xmlns="" id="{E43DED41-3FFE-C467-D818-8DFFB511FDBF}"/>
              </a:ext>
            </a:extLst>
          </p:cNvPr>
          <p:cNvPicPr>
            <a:picLocks noChangeAspect="1"/>
          </p:cNvPicPr>
          <p:nvPr/>
        </p:nvPicPr>
        <p:blipFill>
          <a:blip r:embed="rId3">
            <a:extLst>
              <a:ext uri="{28A0092B-C50C-407E-A947-70E740481C1C}">
                <a14:useLocalDpi xmlns:a14="http://schemas.microsoft.com/office/drawing/2010/main" val="0"/>
              </a:ext>
            </a:extLst>
          </a:blip>
          <a:srcRect l="68749" t="6123" r="4862" b="21556"/>
          <a:stretch>
            <a:fillRect/>
          </a:stretch>
        </p:blipFill>
        <p:spPr>
          <a:xfrm>
            <a:off x="5905501" y="368300"/>
            <a:ext cx="2627312" cy="5400675"/>
          </a:xfrm>
          <a:prstGeom prst="rect">
            <a:avLst/>
          </a:prstGeom>
        </p:spPr>
      </p:pic>
    </p:spTree>
    <p:extLst>
      <p:ext uri="{BB962C8B-B14F-4D97-AF65-F5344CB8AC3E}">
        <p14:creationId xmlns:p14="http://schemas.microsoft.com/office/powerpoint/2010/main" val="18509115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7B80707-4705-789D-8780-54C7DD92DA5E}"/>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B9385BAB-4226-4075-6E09-A8C6BB6A5A59}"/>
              </a:ext>
            </a:extLst>
          </p:cNvPr>
          <p:cNvSpPr>
            <a:spLocks noGrp="1"/>
          </p:cNvSpPr>
          <p:nvPr>
            <p:ph type="subTitle" idx="1"/>
          </p:nvPr>
        </p:nvSpPr>
        <p:spPr>
          <a:xfrm>
            <a:off x="900113" y="5949950"/>
            <a:ext cx="4002088" cy="908050"/>
          </a:xfrm>
        </p:spPr>
        <p:txBody>
          <a:bodyPr>
            <a:normAutofit/>
          </a:bodyPr>
          <a:lstStyle/>
          <a:p>
            <a:r>
              <a:rPr lang="en-ZA" sz="1100" dirty="0"/>
              <a:t>To add to the diversity of the Klein Karoo, the region is also known for its award-winning </a:t>
            </a:r>
            <a:r>
              <a:rPr lang="en-ZA" sz="1100" dirty="0" err="1"/>
              <a:t>potstill</a:t>
            </a:r>
            <a:r>
              <a:rPr lang="en-ZA" sz="1100" dirty="0"/>
              <a:t> brandies and other distilled products. </a:t>
            </a:r>
            <a:r>
              <a:rPr lang="en-ZA" sz="1100" dirty="0" err="1"/>
              <a:t>Barrydale</a:t>
            </a:r>
            <a:r>
              <a:rPr lang="en-ZA" sz="1100" dirty="0"/>
              <a:t> and </a:t>
            </a:r>
            <a:r>
              <a:rPr lang="en-ZA" sz="1100" dirty="0" err="1"/>
              <a:t>Ladismith</a:t>
            </a:r>
            <a:r>
              <a:rPr lang="en-ZA" sz="1100" dirty="0"/>
              <a:t> are renowned for their world-class brandies.</a:t>
            </a:r>
          </a:p>
          <a:p>
            <a:endParaRPr lang="en-ZA" sz="1100" dirty="0"/>
          </a:p>
        </p:txBody>
      </p:sp>
      <p:pic>
        <p:nvPicPr>
          <p:cNvPr id="2" name="Picture 1">
            <a:extLst>
              <a:ext uri="{FF2B5EF4-FFF2-40B4-BE49-F238E27FC236}">
                <a16:creationId xmlns:a16="http://schemas.microsoft.com/office/drawing/2014/main" xmlns="" id="{71532F03-AAD4-B820-23AF-5F2A7C936AA6}"/>
              </a:ext>
            </a:extLst>
          </p:cNvPr>
          <p:cNvPicPr>
            <a:picLocks noChangeAspect="1"/>
          </p:cNvPicPr>
          <p:nvPr/>
        </p:nvPicPr>
        <p:blipFill>
          <a:blip r:embed="rId3">
            <a:extLst>
              <a:ext uri="{28A0092B-C50C-407E-A947-70E740481C1C}">
                <a14:useLocalDpi xmlns:a14="http://schemas.microsoft.com/office/drawing/2010/main" val="0"/>
              </a:ext>
            </a:extLst>
          </a:blip>
          <a:srcRect l="10555" t="6577" r="10555" b="21712"/>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3256545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CBB4BB4-4320-3757-8EEE-DF55CFC2017D}"/>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3FF6053E-20AA-7748-8827-9A94029784A3}"/>
              </a:ext>
            </a:extLst>
          </p:cNvPr>
          <p:cNvSpPr>
            <a:spLocks noGrp="1"/>
          </p:cNvSpPr>
          <p:nvPr>
            <p:ph type="subTitle" idx="1"/>
          </p:nvPr>
        </p:nvSpPr>
        <p:spPr>
          <a:xfrm>
            <a:off x="900112" y="5768975"/>
            <a:ext cx="4954588" cy="1089025"/>
          </a:xfrm>
        </p:spPr>
        <p:txBody>
          <a:bodyPr>
            <a:noAutofit/>
          </a:bodyPr>
          <a:lstStyle/>
          <a:p>
            <a:r>
              <a:rPr lang="en-ZA" sz="1100" dirty="0" err="1"/>
              <a:t>Calitzdorp</a:t>
            </a:r>
            <a:r>
              <a:rPr lang="en-ZA" sz="1100" dirty="0"/>
              <a:t> has a dry, continental climate, with many similarities to the climate of the Douro Valley in Portugal with its warm days and cool nights. Here you’ll find plantings of </a:t>
            </a:r>
            <a:r>
              <a:rPr lang="en-ZA" sz="1100" dirty="0" err="1"/>
              <a:t>Touriga</a:t>
            </a:r>
            <a:r>
              <a:rPr lang="en-ZA" sz="1100" dirty="0"/>
              <a:t> Nacional, Tinta </a:t>
            </a:r>
            <a:r>
              <a:rPr lang="en-ZA" sz="1100" dirty="0" err="1"/>
              <a:t>Barocca</a:t>
            </a:r>
            <a:r>
              <a:rPr lang="en-ZA" sz="1100" dirty="0"/>
              <a:t> and other Portuguese grape varieties. Excellent quality red and white wines are being made from these varieties, as well as some of South Africa’s most iconic port-style wines.</a:t>
            </a:r>
          </a:p>
          <a:p>
            <a:endParaRPr lang="en-ZA" sz="1100" dirty="0"/>
          </a:p>
        </p:txBody>
      </p:sp>
      <p:pic>
        <p:nvPicPr>
          <p:cNvPr id="2" name="Picture 1">
            <a:extLst>
              <a:ext uri="{FF2B5EF4-FFF2-40B4-BE49-F238E27FC236}">
                <a16:creationId xmlns:a16="http://schemas.microsoft.com/office/drawing/2014/main" xmlns="" id="{37E6EAC7-ABB2-F5A8-21BF-77290B3B7ABB}"/>
              </a:ext>
            </a:extLst>
          </p:cNvPr>
          <p:cNvPicPr>
            <a:picLocks noChangeAspect="1"/>
          </p:cNvPicPr>
          <p:nvPr/>
        </p:nvPicPr>
        <p:blipFill>
          <a:blip r:embed="rId3">
            <a:extLst>
              <a:ext uri="{28A0092B-C50C-407E-A947-70E740481C1C}">
                <a14:useLocalDpi xmlns:a14="http://schemas.microsoft.com/office/drawing/2010/main" val="0"/>
              </a:ext>
            </a:extLst>
          </a:blip>
          <a:srcRect l="8450" t="6922" r="8450" b="22070"/>
          <a:stretch>
            <a:fillRect/>
          </a:stretch>
        </p:blipFill>
        <p:spPr>
          <a:xfrm>
            <a:off x="611188" y="368300"/>
            <a:ext cx="7921625" cy="5076825"/>
          </a:xfrm>
          <a:prstGeom prst="rect">
            <a:avLst/>
          </a:prstGeom>
        </p:spPr>
      </p:pic>
    </p:spTree>
    <p:extLst>
      <p:ext uri="{BB962C8B-B14F-4D97-AF65-F5344CB8AC3E}">
        <p14:creationId xmlns:p14="http://schemas.microsoft.com/office/powerpoint/2010/main" val="36696046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1E947A9-AF2B-373E-473C-1FFE28BA71F2}"/>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A1E75554-24BA-A488-8EA6-6450DA0020E3}"/>
              </a:ext>
            </a:extLst>
          </p:cNvPr>
          <p:cNvSpPr>
            <a:spLocks noGrp="1"/>
          </p:cNvSpPr>
          <p:nvPr>
            <p:ph type="subTitle" idx="1"/>
          </p:nvPr>
        </p:nvSpPr>
        <p:spPr>
          <a:xfrm>
            <a:off x="5746588" y="368299"/>
            <a:ext cx="2539337" cy="3729875"/>
          </a:xfrm>
        </p:spPr>
        <p:txBody>
          <a:bodyPr>
            <a:normAutofit/>
          </a:bodyPr>
          <a:lstStyle/>
          <a:p>
            <a:pPr>
              <a:spcBef>
                <a:spcPts val="900"/>
              </a:spcBef>
            </a:pPr>
            <a:r>
              <a:rPr lang="en-ZA" sz="1100" dirty="0"/>
              <a:t>The </a:t>
            </a:r>
            <a:r>
              <a:rPr lang="en-ZA" sz="1100" dirty="0" err="1"/>
              <a:t>Groenfontein</a:t>
            </a:r>
            <a:r>
              <a:rPr lang="en-ZA" sz="1100" dirty="0"/>
              <a:t> ward is a higher lying foothill with a deep ravine landscape that borders on the </a:t>
            </a:r>
            <a:r>
              <a:rPr lang="en-ZA" sz="1100" dirty="0" err="1"/>
              <a:t>Calitzdorp</a:t>
            </a:r>
            <a:r>
              <a:rPr lang="en-ZA" sz="1100" dirty="0"/>
              <a:t> district to the north. </a:t>
            </a:r>
          </a:p>
          <a:p>
            <a:pPr>
              <a:spcBef>
                <a:spcPts val="900"/>
              </a:spcBef>
            </a:pPr>
            <a:r>
              <a:rPr lang="en-ZA" sz="1100" dirty="0"/>
              <a:t>The ward is situated 280–930 m above sea level with vineyards in valleys mostly 340–440 m above sea level. </a:t>
            </a:r>
          </a:p>
          <a:p>
            <a:pPr>
              <a:spcBef>
                <a:spcPts val="900"/>
              </a:spcBef>
            </a:pPr>
            <a:r>
              <a:rPr lang="en-ZA" sz="1100" dirty="0"/>
              <a:t>The geology is relatively homogeneous and consists of greywacke and shale. </a:t>
            </a:r>
          </a:p>
        </p:txBody>
      </p:sp>
      <p:pic>
        <p:nvPicPr>
          <p:cNvPr id="4" name="Picture 3" descr="A map of a mountain range&#10;&#10;AI-generated content may be incorrect.">
            <a:extLst>
              <a:ext uri="{FF2B5EF4-FFF2-40B4-BE49-F238E27FC236}">
                <a16:creationId xmlns:a16="http://schemas.microsoft.com/office/drawing/2014/main" xmlns="" id="{FE4F953E-6AEF-23EB-A65F-7FB596526C4C}"/>
              </a:ext>
            </a:extLst>
          </p:cNvPr>
          <p:cNvPicPr>
            <a:picLocks noChangeAspect="1"/>
          </p:cNvPicPr>
          <p:nvPr/>
        </p:nvPicPr>
        <p:blipFill>
          <a:blip r:embed="rId3"/>
          <a:srcRect l="6264" t="14219" r="7689" b="9319"/>
          <a:stretch>
            <a:fillRect/>
          </a:stretch>
        </p:blipFill>
        <p:spPr>
          <a:xfrm>
            <a:off x="611188" y="368299"/>
            <a:ext cx="4911788" cy="6481767"/>
          </a:xfrm>
          <a:prstGeom prst="rect">
            <a:avLst/>
          </a:prstGeom>
        </p:spPr>
      </p:pic>
    </p:spTree>
    <p:extLst>
      <p:ext uri="{BB962C8B-B14F-4D97-AF65-F5344CB8AC3E}">
        <p14:creationId xmlns:p14="http://schemas.microsoft.com/office/powerpoint/2010/main" val="10310315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4905A43-1BFB-8B57-2CB5-ED5E6B16CD06}"/>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13D3BE28-609A-C770-284A-EC9B296D2DB8}"/>
              </a:ext>
            </a:extLst>
          </p:cNvPr>
          <p:cNvSpPr>
            <a:spLocks noGrp="1"/>
          </p:cNvSpPr>
          <p:nvPr>
            <p:ph type="subTitle" idx="1"/>
          </p:nvPr>
        </p:nvSpPr>
        <p:spPr>
          <a:xfrm>
            <a:off x="900112" y="5949950"/>
            <a:ext cx="4993612" cy="908050"/>
          </a:xfrm>
        </p:spPr>
        <p:txBody>
          <a:bodyPr>
            <a:normAutofit/>
          </a:bodyPr>
          <a:lstStyle/>
          <a:p>
            <a:r>
              <a:rPr lang="en-ZA" sz="1100" dirty="0"/>
              <a:t>Vineyards in the Cango Valley ward near Oudtshoorn are planted on some of South Africa’s oldest soils, formed more than 540 million years ago. Here the focus is on Mediterranean varieties suited to the continental climate. These include Shiraz, Viognier, Mourvèdre, Grenache Noir and the native Pinotage.</a:t>
            </a:r>
          </a:p>
          <a:p>
            <a:endParaRPr lang="en-ZA" sz="1100" dirty="0"/>
          </a:p>
        </p:txBody>
      </p:sp>
      <p:pic>
        <p:nvPicPr>
          <p:cNvPr id="2" name="Picture 1">
            <a:extLst>
              <a:ext uri="{FF2B5EF4-FFF2-40B4-BE49-F238E27FC236}">
                <a16:creationId xmlns:a16="http://schemas.microsoft.com/office/drawing/2014/main" xmlns="" id="{EA4EDDDE-EC96-2A58-B3F2-90DFB670E527}"/>
              </a:ext>
            </a:extLst>
          </p:cNvPr>
          <p:cNvPicPr>
            <a:picLocks noChangeAspect="1"/>
          </p:cNvPicPr>
          <p:nvPr/>
        </p:nvPicPr>
        <p:blipFill>
          <a:blip r:embed="rId3">
            <a:extLst>
              <a:ext uri="{28A0092B-C50C-407E-A947-70E740481C1C}">
                <a14:useLocalDpi xmlns:a14="http://schemas.microsoft.com/office/drawing/2010/main" val="0"/>
              </a:ext>
            </a:extLst>
          </a:blip>
          <a:srcRect l="10227" t="5968" r="10227" b="21724"/>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24811789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65A4E23-9D53-8784-443A-A517C7CA6AA9}"/>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F16C5DDF-E87E-7CC4-7E6B-1D181390A75C}"/>
              </a:ext>
            </a:extLst>
          </p:cNvPr>
          <p:cNvSpPr>
            <a:spLocks noGrp="1"/>
          </p:cNvSpPr>
          <p:nvPr>
            <p:ph type="subTitle" idx="1"/>
          </p:nvPr>
        </p:nvSpPr>
        <p:spPr>
          <a:xfrm>
            <a:off x="900111" y="5949950"/>
            <a:ext cx="5450813" cy="908050"/>
          </a:xfrm>
        </p:spPr>
        <p:txBody>
          <a:bodyPr>
            <a:normAutofit/>
          </a:bodyPr>
          <a:lstStyle/>
          <a:p>
            <a:r>
              <a:rPr lang="en-ZA" sz="1100" spc="-20" dirty="0"/>
              <a:t>The Outeniqua ward, situated towards the southeast of the Klein Karoo region, is about 10 kilometres from the Indian Ocean and vineyards are planted between 500–700m above sea level on the northern side of the Outeniqua mountains. Soils here are a mixture of sandstone, clay and a high amount of iron </a:t>
            </a:r>
            <a:r>
              <a:rPr lang="en-ZA" sz="1100" spc="-20" dirty="0" err="1"/>
              <a:t>ferricrete</a:t>
            </a:r>
            <a:r>
              <a:rPr lang="en-ZA" sz="1100" spc="-20" dirty="0"/>
              <a:t> lower down the mountain.</a:t>
            </a:r>
          </a:p>
          <a:p>
            <a:endParaRPr lang="en-ZA" sz="1100" spc="-20" dirty="0"/>
          </a:p>
        </p:txBody>
      </p:sp>
      <p:pic>
        <p:nvPicPr>
          <p:cNvPr id="3" name="Picture 2">
            <a:extLst>
              <a:ext uri="{FF2B5EF4-FFF2-40B4-BE49-F238E27FC236}">
                <a16:creationId xmlns:a16="http://schemas.microsoft.com/office/drawing/2014/main" xmlns="" id="{B81599DF-00BC-16B2-8AA3-450CAF972425}"/>
              </a:ext>
            </a:extLst>
          </p:cNvPr>
          <p:cNvPicPr>
            <a:picLocks noChangeAspect="1"/>
          </p:cNvPicPr>
          <p:nvPr/>
        </p:nvPicPr>
        <p:blipFill>
          <a:blip r:embed="rId3">
            <a:extLst>
              <a:ext uri="{28A0092B-C50C-407E-A947-70E740481C1C}">
                <a14:useLocalDpi xmlns:a14="http://schemas.microsoft.com/office/drawing/2010/main" val="0"/>
              </a:ext>
            </a:extLst>
          </a:blip>
          <a:srcRect l="5083" t="6565" r="15467" b="21213"/>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21442430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4E52A93-17D8-7812-6472-825F02F75A8B}"/>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7CF5A143-1DF5-6E23-32BF-87AE3AE8CF39}"/>
              </a:ext>
            </a:extLst>
          </p:cNvPr>
          <p:cNvSpPr>
            <a:spLocks noGrp="1"/>
          </p:cNvSpPr>
          <p:nvPr>
            <p:ph type="subTitle" idx="1"/>
          </p:nvPr>
        </p:nvSpPr>
        <p:spPr>
          <a:xfrm>
            <a:off x="900112" y="5949950"/>
            <a:ext cx="5184804" cy="908050"/>
          </a:xfrm>
        </p:spPr>
        <p:txBody>
          <a:bodyPr>
            <a:normAutofit/>
          </a:bodyPr>
          <a:lstStyle/>
          <a:p>
            <a:r>
              <a:rPr lang="en-ZA" sz="1100" dirty="0"/>
              <a:t>This area experiences a higher rainfall than the rest of the region and the cooler climate, which ensures very slow ripening, is perfect for Chardonnay, Riesling, Sauvignon Blanc and Pinot Noir. The wines from this relatively young ward, which is well-suited for producing cool-climate wines, already show great potential.</a:t>
            </a:r>
          </a:p>
          <a:p>
            <a:endParaRPr lang="en-ZA" sz="1100" dirty="0"/>
          </a:p>
        </p:txBody>
      </p:sp>
      <p:pic>
        <p:nvPicPr>
          <p:cNvPr id="3" name="Picture 2">
            <a:extLst>
              <a:ext uri="{FF2B5EF4-FFF2-40B4-BE49-F238E27FC236}">
                <a16:creationId xmlns:a16="http://schemas.microsoft.com/office/drawing/2014/main" xmlns="" id="{AC8C5CE0-00A3-E247-0B16-5F8D28AE73F8}"/>
              </a:ext>
            </a:extLst>
          </p:cNvPr>
          <p:cNvPicPr>
            <a:picLocks noChangeAspect="1"/>
          </p:cNvPicPr>
          <p:nvPr/>
        </p:nvPicPr>
        <p:blipFill>
          <a:blip r:embed="rId3">
            <a:extLst>
              <a:ext uri="{28A0092B-C50C-407E-A947-70E740481C1C}">
                <a14:useLocalDpi xmlns:a14="http://schemas.microsoft.com/office/drawing/2010/main" val="0"/>
              </a:ext>
            </a:extLst>
          </a:blip>
          <a:srcRect l="11561" t="6132" r="9475" b="22090"/>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18232389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23E20C8-8D4C-3CE9-AFF8-4EBCD43B1A68}"/>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063C084D-5611-86CA-411F-42B800785ACE}"/>
              </a:ext>
            </a:extLst>
          </p:cNvPr>
          <p:cNvSpPr>
            <a:spLocks noGrp="1"/>
          </p:cNvSpPr>
          <p:nvPr>
            <p:ph type="subTitle" idx="1"/>
          </p:nvPr>
        </p:nvSpPr>
        <p:spPr>
          <a:xfrm>
            <a:off x="900113" y="5921669"/>
            <a:ext cx="3973338" cy="908050"/>
          </a:xfrm>
        </p:spPr>
        <p:txBody>
          <a:bodyPr>
            <a:normAutofit/>
          </a:bodyPr>
          <a:lstStyle/>
          <a:p>
            <a:r>
              <a:rPr lang="en-GB" sz="900" dirty="0">
                <a:latin typeface="Avenir Next LT Pro Light" panose="020B0304020202020204" pitchFamily="34" charset="77"/>
              </a:rPr>
              <a:t>The images used in these presentations have been sourced from various producers, as well as industry and tourism bodies. These presentations are strictly for non-commercial, non-profit, educational purposes only and cannot be reproduced or transmitted in any form or by any means without written permission from Wines of South Africa (</a:t>
            </a:r>
            <a:r>
              <a:rPr lang="en-GB" sz="900" dirty="0" err="1">
                <a:latin typeface="Avenir Next LT Pro Light" panose="020B0304020202020204" pitchFamily="34" charset="77"/>
              </a:rPr>
              <a:t>WoSA</a:t>
            </a:r>
            <a:r>
              <a:rPr lang="en-GB" sz="900" dirty="0">
                <a:latin typeface="Avenir Next LT Pro Light" panose="020B0304020202020204" pitchFamily="34" charset="77"/>
              </a:rPr>
              <a:t>).</a:t>
            </a:r>
          </a:p>
          <a:p>
            <a:endParaRPr lang="en-GB" sz="900" dirty="0">
              <a:latin typeface="Avenir Next LT Pro Light" panose="020B0304020202020204" pitchFamily="34" charset="77"/>
            </a:endParaRPr>
          </a:p>
        </p:txBody>
      </p:sp>
      <p:pic>
        <p:nvPicPr>
          <p:cNvPr id="2" name="Picture 1">
            <a:extLst>
              <a:ext uri="{FF2B5EF4-FFF2-40B4-BE49-F238E27FC236}">
                <a16:creationId xmlns:a16="http://schemas.microsoft.com/office/drawing/2014/main" xmlns="" id="{86EB7617-4C32-12D9-A902-589798B07C77}"/>
              </a:ext>
            </a:extLst>
          </p:cNvPr>
          <p:cNvPicPr>
            <a:picLocks noChangeAspect="1"/>
          </p:cNvPicPr>
          <p:nvPr/>
        </p:nvPicPr>
        <p:blipFill>
          <a:blip r:embed="rId3">
            <a:extLst>
              <a:ext uri="{28A0092B-C50C-407E-A947-70E740481C1C}">
                <a14:useLocalDpi xmlns:a14="http://schemas.microsoft.com/office/drawing/2010/main" val="0"/>
              </a:ext>
            </a:extLst>
          </a:blip>
          <a:srcRect l="12101" t="5869" r="8651" b="22092"/>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22221660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1BE84704-A50E-5487-F7BD-E16CB72EF886}"/>
              </a:ext>
            </a:extLst>
          </p:cNvPr>
          <p:cNvPicPr>
            <a:picLocks noChangeAspect="1"/>
          </p:cNvPicPr>
          <p:nvPr/>
        </p:nvPicPr>
        <p:blipFill>
          <a:blip r:embed="rId3"/>
          <a:srcRect/>
          <a:stretch/>
        </p:blipFill>
        <p:spPr>
          <a:xfrm>
            <a:off x="-2" y="-2"/>
            <a:ext cx="9144000" cy="6858000"/>
          </a:xfrm>
          <a:prstGeom prst="rect">
            <a:avLst/>
          </a:prstGeom>
        </p:spPr>
      </p:pic>
      <p:sp>
        <p:nvSpPr>
          <p:cNvPr id="5" name="object 20">
            <a:extLst>
              <a:ext uri="{FF2B5EF4-FFF2-40B4-BE49-F238E27FC236}">
                <a16:creationId xmlns:a16="http://schemas.microsoft.com/office/drawing/2014/main" xmlns="" id="{77DFABF0-92BF-44A1-A465-A2C7B3C42D8A}"/>
              </a:ext>
            </a:extLst>
          </p:cNvPr>
          <p:cNvSpPr txBox="1"/>
          <p:nvPr/>
        </p:nvSpPr>
        <p:spPr>
          <a:xfrm>
            <a:off x="22860" y="4915057"/>
            <a:ext cx="9121140" cy="784830"/>
          </a:xfrm>
          <a:prstGeom prst="rect">
            <a:avLst/>
          </a:prstGeom>
        </p:spPr>
        <p:txBody>
          <a:bodyPr vert="horz" wrap="square" lIns="0" tIns="15240" rIns="0" bIns="0" rtlCol="0">
            <a:spAutoFit/>
          </a:bodyPr>
          <a:lstStyle/>
          <a:p>
            <a:pPr algn="ctr">
              <a:lnSpc>
                <a:spcPct val="100000"/>
              </a:lnSpc>
              <a:spcBef>
                <a:spcPts val="120"/>
              </a:spcBef>
            </a:pPr>
            <a:r>
              <a:rPr lang="en-US" sz="5000" b="1" spc="-65" dirty="0">
                <a:solidFill>
                  <a:srgbClr val="FFFFFF"/>
                </a:solidFill>
                <a:latin typeface="Avenir Next LT Pro" panose="020B0504020202020204" pitchFamily="34" charset="77"/>
                <a:cs typeface="Segoe UI"/>
              </a:rPr>
              <a:t>The end</a:t>
            </a:r>
            <a:endParaRPr sz="5000" b="1" dirty="0">
              <a:latin typeface="Avenir Next LT Pro" panose="020B0504020202020204" pitchFamily="34" charset="77"/>
              <a:cs typeface="Segoe UI"/>
            </a:endParaRPr>
          </a:p>
        </p:txBody>
      </p:sp>
      <p:sp>
        <p:nvSpPr>
          <p:cNvPr id="2" name="Subtitle 23">
            <a:extLst>
              <a:ext uri="{FF2B5EF4-FFF2-40B4-BE49-F238E27FC236}">
                <a16:creationId xmlns:a16="http://schemas.microsoft.com/office/drawing/2014/main" xmlns="" id="{FD5B4994-9B03-DB4D-7C43-806A3D8F60DC}"/>
              </a:ext>
            </a:extLst>
          </p:cNvPr>
          <p:cNvSpPr txBox="1">
            <a:spLocks/>
          </p:cNvSpPr>
          <p:nvPr/>
        </p:nvSpPr>
        <p:spPr>
          <a:xfrm>
            <a:off x="611188" y="368300"/>
            <a:ext cx="7921625" cy="2195790"/>
          </a:xfrm>
          <a:prstGeom prst="rect">
            <a:avLst/>
          </a:prstGeom>
        </p:spPr>
        <p:txBody>
          <a:bodyPr anchor="ct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GB" sz="2000" b="1" dirty="0">
                <a:solidFill>
                  <a:schemeClr val="bg1"/>
                </a:solidFill>
                <a:latin typeface="Avenir Next LT Pro Demi" panose="020B0504020202020204" pitchFamily="34" charset="77"/>
              </a:rPr>
              <a:t>The Cape winelands, </a:t>
            </a:r>
            <a:r>
              <a:rPr lang="en-GB" sz="1500" dirty="0">
                <a:solidFill>
                  <a:schemeClr val="bg1"/>
                </a:solidFill>
                <a:latin typeface="Avenir Next LT Pro" panose="020B0504020202020204" pitchFamily="34" charset="77"/>
              </a:rPr>
              <a:t>considered by many to be the most </a:t>
            </a:r>
            <a:br>
              <a:rPr lang="en-GB" sz="1500" dirty="0">
                <a:solidFill>
                  <a:schemeClr val="bg1"/>
                </a:solidFill>
                <a:latin typeface="Avenir Next LT Pro" panose="020B0504020202020204" pitchFamily="34" charset="77"/>
              </a:rPr>
            </a:br>
            <a:r>
              <a:rPr lang="en-GB" sz="1500" dirty="0">
                <a:solidFill>
                  <a:schemeClr val="bg1"/>
                </a:solidFill>
                <a:latin typeface="Avenir Next LT Pro" panose="020B0504020202020204" pitchFamily="34" charset="77"/>
              </a:rPr>
              <a:t>beautiful in the world, have a network of diverse </a:t>
            </a:r>
            <a:br>
              <a:rPr lang="en-GB" sz="1500" dirty="0">
                <a:solidFill>
                  <a:schemeClr val="bg1"/>
                </a:solidFill>
                <a:latin typeface="Avenir Next LT Pro" panose="020B0504020202020204" pitchFamily="34" charset="77"/>
              </a:rPr>
            </a:br>
            <a:r>
              <a:rPr lang="en-GB" sz="1500" dirty="0">
                <a:solidFill>
                  <a:schemeClr val="bg1"/>
                </a:solidFill>
                <a:latin typeface="Avenir Next LT Pro" panose="020B0504020202020204" pitchFamily="34" charset="77"/>
              </a:rPr>
              <a:t>and well-run wine routes, affording visitors a varied </a:t>
            </a:r>
            <a:br>
              <a:rPr lang="en-GB" sz="1500" dirty="0">
                <a:solidFill>
                  <a:schemeClr val="bg1"/>
                </a:solidFill>
                <a:latin typeface="Avenir Next LT Pro" panose="020B0504020202020204" pitchFamily="34" charset="77"/>
              </a:rPr>
            </a:br>
            <a:r>
              <a:rPr lang="en-GB" sz="1500" dirty="0">
                <a:solidFill>
                  <a:schemeClr val="bg1"/>
                </a:solidFill>
                <a:latin typeface="Avenir Next LT Pro" panose="020B0504020202020204" pitchFamily="34" charset="77"/>
              </a:rPr>
              <a:t>and unforgettable experience.</a:t>
            </a:r>
          </a:p>
        </p:txBody>
      </p:sp>
    </p:spTree>
    <p:extLst>
      <p:ext uri="{BB962C8B-B14F-4D97-AF65-F5344CB8AC3E}">
        <p14:creationId xmlns:p14="http://schemas.microsoft.com/office/powerpoint/2010/main" val="34163521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11209</TotalTime>
  <Words>1023</Words>
  <Application>Microsoft Office PowerPoint</Application>
  <PresentationFormat>On-screen Show (4:3)</PresentationFormat>
  <Paragraphs>72</Paragraphs>
  <Slides>30</Slides>
  <Notes>30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private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WOSA</dc:creator>
  <cp:lastModifiedBy>Lindsaye</cp:lastModifiedBy>
  <cp:revision>318</cp:revision>
  <cp:lastPrinted>2016-05-23T10:12:21Z</cp:lastPrinted>
  <dcterms:created xsi:type="dcterms:W3CDTF">2013-06-26T13:00:34Z</dcterms:created>
  <dcterms:modified xsi:type="dcterms:W3CDTF">2026-07-27T06:41:18Z</dcterms:modified>
</cp:coreProperties>
</file>